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dp" ContentType="image/vnd.ms-photo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2"/>
  </p:notesMasterIdLst>
  <p:handoutMasterIdLst>
    <p:handoutMasterId r:id="rId23"/>
  </p:handoutMasterIdLst>
  <p:sldIdLst>
    <p:sldId id="266" r:id="rId2"/>
    <p:sldId id="295" r:id="rId3"/>
    <p:sldId id="296" r:id="rId4"/>
    <p:sldId id="297" r:id="rId5"/>
    <p:sldId id="299" r:id="rId6"/>
    <p:sldId id="326" r:id="rId7"/>
    <p:sldId id="300" r:id="rId8"/>
    <p:sldId id="325" r:id="rId9"/>
    <p:sldId id="314" r:id="rId10"/>
    <p:sldId id="315" r:id="rId11"/>
    <p:sldId id="316" r:id="rId12"/>
    <p:sldId id="317" r:id="rId13"/>
    <p:sldId id="318" r:id="rId14"/>
    <p:sldId id="319" r:id="rId15"/>
    <p:sldId id="320" r:id="rId16"/>
    <p:sldId id="321" r:id="rId17"/>
    <p:sldId id="322" r:id="rId18"/>
    <p:sldId id="323" r:id="rId19"/>
    <p:sldId id="301" r:id="rId20"/>
    <p:sldId id="269" r:id="rId21"/>
  </p:sldIdLst>
  <p:sldSz cx="9906000" cy="6858000" type="A4"/>
  <p:notesSz cx="6797675" cy="9929813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12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CCFF"/>
    <a:srgbClr val="00FFFF"/>
    <a:srgbClr val="3B6AFF"/>
    <a:srgbClr val="9FB6FF"/>
    <a:srgbClr val="B7C8FF"/>
    <a:srgbClr val="979ACD"/>
    <a:srgbClr val="FFEEB9"/>
    <a:srgbClr val="AFF4A6"/>
    <a:srgbClr val="003DF6"/>
    <a:srgbClr val="31D31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248" autoAdjust="0"/>
    <p:restoredTop sz="94660"/>
  </p:normalViewPr>
  <p:slideViewPr>
    <p:cSldViewPr snapToGrid="0">
      <p:cViewPr varScale="1">
        <p:scale>
          <a:sx n="67" d="100"/>
          <a:sy n="67" d="100"/>
        </p:scale>
        <p:origin x="1228" y="36"/>
      </p:cViewPr>
      <p:guideLst>
        <p:guide orient="horz" pos="2160"/>
        <p:guide pos="312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esg026\Documents\Ayuntamiento\2021%20Presupuesto\Folleto%20ppt\Tablas%20datos%20v50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esg026\Documents\Ayuntamiento\2021%20Presupuesto\Folleto%20ppt\Tablas%20datos%20(version%201)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esg026\Documents\Ayuntamiento\2021%20Presupuesto\Folleto%20ppt\Tablas%20datos%20v50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esg026\Documents\Ayuntamiento\2021%20Presupuesto\Folleto%20ppt\Tablas%20datos%20v50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'Ingresos mill. (2)'!$D$20</c:f>
              <c:strCache>
                <c:ptCount val="1"/>
                <c:pt idx="0">
                  <c:v>2021</c:v>
                </c:pt>
              </c:strCache>
            </c:strRef>
          </c:tx>
          <c:spPr>
            <a:solidFill>
              <a:srgbClr val="003DF6"/>
            </a:solidFill>
            <a:ln>
              <a:noFill/>
            </a:ln>
            <a:effectLst/>
          </c:spPr>
          <c:invertIfNegative val="0"/>
          <c:dLbls>
            <c:dLbl>
              <c:idx val="2"/>
              <c:layout>
                <c:manualLayout>
                  <c:x val="-0.1033713405430567"/>
                  <c:y val="0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7026-40DE-8BF7-2D62506DF3B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00" b="1" i="0" u="none" strike="noStrike" kern="1200" baseline="0">
                    <a:solidFill>
                      <a:schemeClr val="bg1"/>
                    </a:solidFill>
                    <a:latin typeface="Lato" panose="020F0502020204030203" pitchFamily="34" charset="0"/>
                    <a:ea typeface="Lato" panose="020F0502020204030203" pitchFamily="34" charset="0"/>
                    <a:cs typeface="Lato" panose="020F0502020204030203" pitchFamily="34" charset="0"/>
                  </a:defRPr>
                </a:pPr>
                <a:endParaRPr lang="es-E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'Ingresos mill. (2)'!$A$21:$A$23</c:f>
              <c:strCache>
                <c:ptCount val="3"/>
                <c:pt idx="0">
                  <c:v>Ingresos tributarios</c:v>
                </c:pt>
                <c:pt idx="1">
                  <c:v>Participación ingresos del Estado (PIE)</c:v>
                </c:pt>
                <c:pt idx="2">
                  <c:v>Otros ingresos (patrimoniales, subvenciones, enaj. inversiones)</c:v>
                </c:pt>
              </c:strCache>
            </c:strRef>
          </c:cat>
          <c:val>
            <c:numRef>
              <c:f>'Ingresos mill. (2)'!$D$21:$D$23</c:f>
              <c:numCache>
                <c:formatCode>_(* #,##0.00_);_(* \(#,##0.00\);_(* "-"??_);_(@_)</c:formatCode>
                <c:ptCount val="3"/>
                <c:pt idx="0">
                  <c:v>2982.751514</c:v>
                </c:pt>
                <c:pt idx="1">
                  <c:v>1772.0172520000001</c:v>
                </c:pt>
                <c:pt idx="2">
                  <c:v>677.656161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026-40DE-8BF7-2D62506DF3BE}"/>
            </c:ext>
          </c:extLst>
        </c:ser>
        <c:ser>
          <c:idx val="1"/>
          <c:order val="1"/>
          <c:tx>
            <c:strRef>
              <c:f>'Ingresos mill. (2)'!$E$20</c:f>
              <c:strCache>
                <c:ptCount val="1"/>
                <c:pt idx="0">
                  <c:v>2020</c:v>
                </c:pt>
              </c:strCache>
            </c:strRef>
          </c:tx>
          <c:spPr>
            <a:solidFill>
              <a:srgbClr val="9FB6FF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-1.975444217324529E-2"/>
                  <c:y val="-8.1195539317394858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7026-40DE-8BF7-2D62506DF3B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1" i="0" u="none" strike="noStrike" kern="1200" baseline="0">
                    <a:solidFill>
                      <a:sysClr val="windowText" lastClr="000000"/>
                    </a:solidFill>
                    <a:latin typeface="Lato" panose="020F0502020204030203" pitchFamily="34" charset="0"/>
                    <a:ea typeface="Lato" panose="020F0502020204030203" pitchFamily="34" charset="0"/>
                    <a:cs typeface="Lato" panose="020F0502020204030203" pitchFamily="34" charset="0"/>
                  </a:defRPr>
                </a:pPr>
                <a:endParaRPr lang="es-E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'Ingresos mill. (2)'!$A$21:$A$23</c:f>
              <c:strCache>
                <c:ptCount val="3"/>
                <c:pt idx="0">
                  <c:v>Ingresos tributarios</c:v>
                </c:pt>
                <c:pt idx="1">
                  <c:v>Participación ingresos del Estado (PIE)</c:v>
                </c:pt>
                <c:pt idx="2">
                  <c:v>Otros ingresos (patrimoniales, subvenciones, enaj. inversiones)</c:v>
                </c:pt>
              </c:strCache>
            </c:strRef>
          </c:cat>
          <c:val>
            <c:numRef>
              <c:f>'Ingresos mill. (2)'!$E$21:$E$23</c:f>
              <c:numCache>
                <c:formatCode>_(* #,##0.00_);_(* \(#,##0.00\);_(* "-"??_);_(@_)</c:formatCode>
                <c:ptCount val="3"/>
                <c:pt idx="0">
                  <c:v>3169.7564950000001</c:v>
                </c:pt>
                <c:pt idx="1">
                  <c:v>1762.434015</c:v>
                </c:pt>
                <c:pt idx="2">
                  <c:v>251.77999600000001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026-40DE-8BF7-2D62506DF3BE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04"/>
        <c:axId val="339189568"/>
        <c:axId val="339189960"/>
      </c:barChart>
      <c:catAx>
        <c:axId val="33918956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ysClr val="windowText" lastClr="000000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pPr>
            <a:endParaRPr lang="es-ES"/>
          </a:p>
        </c:txPr>
        <c:crossAx val="339189960"/>
        <c:crosses val="autoZero"/>
        <c:auto val="1"/>
        <c:lblAlgn val="ctr"/>
        <c:lblOffset val="100"/>
        <c:noMultiLvlLbl val="0"/>
      </c:catAx>
      <c:valAx>
        <c:axId val="339189960"/>
        <c:scaling>
          <c:orientation val="minMax"/>
        </c:scaling>
        <c:delete val="1"/>
        <c:axPos val="b"/>
        <c:numFmt formatCode="_(* #,##0.00_);_(* \(#,##0.00\);_(* &quot;-&quot;??_);_(@_)" sourceLinked="1"/>
        <c:majorTickMark val="none"/>
        <c:minorTickMark val="none"/>
        <c:tickLblPos val="nextTo"/>
        <c:crossAx val="33918956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70632552404199211"/>
          <c:y val="8.4381463625609027E-2"/>
          <c:w val="0.26238857259961657"/>
          <c:h val="0.10786409372495644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0" i="0" u="none" strike="noStrike" kern="1200" baseline="0">
              <a:solidFill>
                <a:sysClr val="windowText" lastClr="000000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defRPr>
          </a:pPr>
          <a:endParaRPr lang="es-E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solidFill>
            <a:sysClr val="windowText" lastClr="000000"/>
          </a:solidFill>
        </a:defRPr>
      </a:pPr>
      <a:endParaRPr lang="es-E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6"/>
    </mc:Choice>
    <mc:Fallback>
      <c:style val="6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rgbClr val="003DF6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pPr>
            <a:r>
              <a:rPr lang="en-US" b="1">
                <a:solidFill>
                  <a:srgbClr val="003DF6"/>
                </a:solidFill>
              </a:rPr>
              <a:t>Cap. 6 - Inversiones reales</a:t>
            </a:r>
          </a:p>
        </c:rich>
      </c:tx>
      <c:layout>
        <c:manualLayout>
          <c:xMode val="edge"/>
          <c:yMode val="edge"/>
          <c:x val="3.1306451050017704E-2"/>
          <c:y val="0.18835082570786396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spc="0" baseline="0">
              <a:solidFill>
                <a:srgbClr val="003DF6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defRPr>
          </a:pPr>
          <a:endParaRPr lang="es-ES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'Sol - capítulos'!$A$25</c:f>
              <c:strCache>
                <c:ptCount val="1"/>
                <c:pt idx="0">
                  <c:v>2019</c:v>
                </c:pt>
              </c:strCache>
            </c:strRef>
          </c:tx>
          <c:spPr>
            <a:solidFill>
              <a:schemeClr val="accent1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chemeClr val="tx1"/>
                    </a:solidFill>
                    <a:latin typeface="Lato" panose="020F0502020204030203" pitchFamily="34" charset="0"/>
                    <a:ea typeface="Lato" panose="020F0502020204030203" pitchFamily="34" charset="0"/>
                    <a:cs typeface="Lato" panose="020F0502020204030203" pitchFamily="34" charset="0"/>
                  </a:defRPr>
                </a:pPr>
                <a:endParaRPr lang="es-E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'Sol - capítulos'!$B$25:$L$25</c:f>
              <c:numCache>
                <c:formatCode>General</c:formatCode>
                <c:ptCount val="1"/>
                <c:pt idx="0">
                  <c:v>226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0E2-45B6-8041-683695DC7FC1}"/>
            </c:ext>
          </c:extLst>
        </c:ser>
        <c:ser>
          <c:idx val="1"/>
          <c:order val="1"/>
          <c:tx>
            <c:strRef>
              <c:f>'Sol - capítulos'!$A$26</c:f>
              <c:strCache>
                <c:ptCount val="1"/>
                <c:pt idx="0">
                  <c:v>2020</c:v>
                </c:pt>
              </c:strCache>
            </c:strRef>
          </c:tx>
          <c:spPr>
            <a:solidFill>
              <a:srgbClr val="B7C8FF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r>
                      <a:rPr lang="en-US"/>
                      <a:t>320</a:t>
                    </a:r>
                    <a:endParaRPr lang="en-US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E025-4F44-9870-54F4BBDD3EC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chemeClr val="tx1"/>
                    </a:solidFill>
                    <a:latin typeface="Lato" panose="020F0502020204030203" pitchFamily="34" charset="0"/>
                    <a:ea typeface="Lato" panose="020F0502020204030203" pitchFamily="34" charset="0"/>
                    <a:cs typeface="Lato" panose="020F0502020204030203" pitchFamily="34" charset="0"/>
                  </a:defRPr>
                </a:pPr>
                <a:endParaRPr lang="es-E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'Sol - capítulos'!$B$26:$L$26</c:f>
              <c:numCache>
                <c:formatCode>General</c:formatCode>
                <c:ptCount val="1"/>
                <c:pt idx="0">
                  <c:v>310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0E2-45B6-8041-683695DC7FC1}"/>
            </c:ext>
          </c:extLst>
        </c:ser>
        <c:ser>
          <c:idx val="2"/>
          <c:order val="2"/>
          <c:tx>
            <c:strRef>
              <c:f>'Sol - capítulos'!$A$27</c:f>
              <c:strCache>
                <c:ptCount val="1"/>
                <c:pt idx="0">
                  <c:v>2021</c:v>
                </c:pt>
              </c:strCache>
            </c:strRef>
          </c:tx>
          <c:spPr>
            <a:solidFill>
              <a:srgbClr val="9FB6FF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003DF6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C0E2-45B6-8041-683695DC7FC1}"/>
              </c:ext>
            </c:extLst>
          </c:dPt>
          <c:dLbls>
            <c:dLbl>
              <c:idx val="0"/>
              <c:tx>
                <c:rich>
                  <a:bodyPr/>
                  <a:lstStyle/>
                  <a:p>
                    <a:r>
                      <a:rPr lang="en-US"/>
                      <a:t>489</a:t>
                    </a:r>
                    <a:endParaRPr lang="en-US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C0E2-45B6-8041-683695DC7FC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chemeClr val="tx1"/>
                    </a:solidFill>
                    <a:latin typeface="Lato" panose="020F0502020204030203" pitchFamily="34" charset="0"/>
                    <a:ea typeface="Lato" panose="020F0502020204030203" pitchFamily="34" charset="0"/>
                    <a:cs typeface="Lato" panose="020F0502020204030203" pitchFamily="34" charset="0"/>
                  </a:defRPr>
                </a:pPr>
                <a:endParaRPr lang="es-E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'Sol - capítulos'!$B$27:$L$27</c:f>
              <c:numCache>
                <c:formatCode>General</c:formatCode>
                <c:ptCount val="1"/>
                <c:pt idx="0">
                  <c:v>603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C0E2-45B6-8041-683695DC7FC1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82"/>
        <c:axId val="339194664"/>
        <c:axId val="230787664"/>
      </c:barChart>
      <c:catAx>
        <c:axId val="339194664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230787664"/>
        <c:crosses val="autoZero"/>
        <c:auto val="1"/>
        <c:lblAlgn val="ctr"/>
        <c:lblOffset val="100"/>
        <c:noMultiLvlLbl val="0"/>
      </c:catAx>
      <c:valAx>
        <c:axId val="230787664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339194664"/>
        <c:crosses val="autoZero"/>
        <c:crossBetween val="between"/>
      </c:valAx>
      <c:spPr>
        <a:noFill/>
        <a:ln w="25400"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latin typeface="Lato" panose="020F0502020204030203" pitchFamily="34" charset="0"/>
          <a:ea typeface="Lato" panose="020F0502020204030203" pitchFamily="34" charset="0"/>
          <a:cs typeface="Lato" panose="020F0502020204030203" pitchFamily="34" charset="0"/>
        </a:defRPr>
      </a:pPr>
      <a:endParaRPr lang="es-E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spPr>
            <a:solidFill>
              <a:srgbClr val="003DF6"/>
            </a:solidFill>
            <a:effectLst/>
          </c:spPr>
          <c:dPt>
            <c:idx val="0"/>
            <c:bubble3D val="0"/>
            <c:spPr>
              <a:solidFill>
                <a:srgbClr val="003DF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2C79-44CC-8611-F2E6A3FBF612}"/>
              </c:ext>
            </c:extLst>
          </c:dPt>
          <c:dPt>
            <c:idx val="1"/>
            <c:bubble3D val="0"/>
            <c:spPr>
              <a:solidFill>
                <a:srgbClr val="FFC00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2C79-44CC-8611-F2E6A3FBF612}"/>
              </c:ext>
            </c:extLst>
          </c:dPt>
          <c:dPt>
            <c:idx val="2"/>
            <c:bubble3D val="0"/>
            <c:spPr>
              <a:solidFill>
                <a:srgbClr val="9FB6FF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2C79-44CC-8611-F2E6A3FBF612}"/>
              </c:ext>
            </c:extLst>
          </c:dPt>
          <c:dPt>
            <c:idx val="3"/>
            <c:bubble3D val="0"/>
            <c:spPr>
              <a:solidFill>
                <a:srgbClr val="979ACD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2C79-44CC-8611-F2E6A3FBF612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ysClr val="windowText" lastClr="000000"/>
                    </a:solidFill>
                    <a:latin typeface="Lato" panose="020F0502020204030203" pitchFamily="34" charset="0"/>
                    <a:ea typeface="Lato" panose="020F0502020204030203" pitchFamily="34" charset="0"/>
                    <a:cs typeface="Lato" panose="020F0502020204030203" pitchFamily="34" charset="0"/>
                  </a:defRPr>
                </a:pPr>
                <a:endParaRPr lang="es-E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>
                  <a:solidFill>
                    <a:schemeClr val="tx1">
                      <a:lumMod val="35000"/>
                      <a:lumOff val="65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'Sector Público'!$A$2:$A$5</c:f>
              <c:strCache>
                <c:ptCount val="4"/>
                <c:pt idx="0">
                  <c:v>EMT</c:v>
                </c:pt>
                <c:pt idx="1">
                  <c:v>EMVS</c:v>
                </c:pt>
                <c:pt idx="2">
                  <c:v>MADRID DESTINO</c:v>
                </c:pt>
                <c:pt idx="3">
                  <c:v>EMSFC</c:v>
                </c:pt>
              </c:strCache>
            </c:strRef>
          </c:cat>
          <c:val>
            <c:numRef>
              <c:f>'Sector Público'!$B$2:$B$5</c:f>
              <c:numCache>
                <c:formatCode>#,##0</c:formatCode>
                <c:ptCount val="4"/>
                <c:pt idx="0">
                  <c:v>806.27364999999998</c:v>
                </c:pt>
                <c:pt idx="1">
                  <c:v>145.52603999999999</c:v>
                </c:pt>
                <c:pt idx="2">
                  <c:v>96.272338000000005</c:v>
                </c:pt>
                <c:pt idx="3">
                  <c:v>55.510471000000003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2C79-44CC-8611-F2E6A3FBF612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1" i="0" u="none" strike="noStrike" kern="1200" baseline="0">
              <a:solidFill>
                <a:sysClr val="windowText" lastClr="000000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defRPr>
          </a:pPr>
          <a:endParaRPr lang="es-E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>
          <a:solidFill>
            <a:sysClr val="windowText" lastClr="000000"/>
          </a:solidFill>
        </a:defRPr>
      </a:pPr>
      <a:endParaRPr lang="es-E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spPr>
            <a:solidFill>
              <a:srgbClr val="003DF6"/>
            </a:solidFill>
            <a:effectLst/>
          </c:spPr>
          <c:dPt>
            <c:idx val="0"/>
            <c:bubble3D val="0"/>
            <c:spPr>
              <a:solidFill>
                <a:srgbClr val="003DF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6406-462F-B886-EAE66C1618EA}"/>
              </c:ext>
            </c:extLst>
          </c:dPt>
          <c:dPt>
            <c:idx val="1"/>
            <c:bubble3D val="0"/>
            <c:spPr>
              <a:solidFill>
                <a:srgbClr val="FFC00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6406-462F-B886-EAE66C1618EA}"/>
              </c:ext>
            </c:extLst>
          </c:dPt>
          <c:dPt>
            <c:idx val="2"/>
            <c:bubble3D val="0"/>
            <c:spPr>
              <a:solidFill>
                <a:srgbClr val="9FB6FF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6406-462F-B886-EAE66C1618EA}"/>
              </c:ext>
            </c:extLst>
          </c:dPt>
          <c:dPt>
            <c:idx val="3"/>
            <c:bubble3D val="0"/>
            <c:spPr>
              <a:solidFill>
                <a:srgbClr val="FFEEB9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6406-462F-B886-EAE66C1618EA}"/>
              </c:ext>
            </c:extLst>
          </c:dPt>
          <c:dPt>
            <c:idx val="4"/>
            <c:bubble3D val="0"/>
            <c:spPr>
              <a:solidFill>
                <a:srgbClr val="979ACD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6406-462F-B886-EAE66C1618EA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ysClr val="windowText" lastClr="000000"/>
                    </a:solidFill>
                    <a:latin typeface="Lato" panose="020F0502020204030203" pitchFamily="34" charset="0"/>
                    <a:ea typeface="Lato" panose="020F0502020204030203" pitchFamily="34" charset="0"/>
                    <a:cs typeface="Lato" panose="020F0502020204030203" pitchFamily="34" charset="0"/>
                  </a:defRPr>
                </a:pPr>
                <a:endParaRPr lang="es-E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>
                  <a:solidFill>
                    <a:schemeClr val="tx1">
                      <a:lumMod val="35000"/>
                      <a:lumOff val="65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'Sector Público'!$A$11:$A$15</c:f>
              <c:strCache>
                <c:ptCount val="5"/>
                <c:pt idx="0">
                  <c:v>INFORMÁTICA DEL AYTO. MADRID</c:v>
                </c:pt>
                <c:pt idx="1">
                  <c:v>MADRID SALUD</c:v>
                </c:pt>
                <c:pt idx="2">
                  <c:v>AGENCIA TRIBUT. MADRID</c:v>
                </c:pt>
                <c:pt idx="3">
                  <c:v>AG. PARA EL EMPLEO DE MADRID</c:v>
                </c:pt>
                <c:pt idx="4">
                  <c:v>AGENCIA DE ACTIVIDADES</c:v>
                </c:pt>
              </c:strCache>
            </c:strRef>
          </c:cat>
          <c:val>
            <c:numRef>
              <c:f>'Sector Público'!$B$11:$B$15</c:f>
              <c:numCache>
                <c:formatCode>#,##0</c:formatCode>
                <c:ptCount val="5"/>
                <c:pt idx="0">
                  <c:v>110.53651000000001</c:v>
                </c:pt>
                <c:pt idx="1">
                  <c:v>95.594172999999998</c:v>
                </c:pt>
                <c:pt idx="2">
                  <c:v>61.180289000000002</c:v>
                </c:pt>
                <c:pt idx="3">
                  <c:v>53.230435999999997</c:v>
                </c:pt>
                <c:pt idx="4">
                  <c:v>15.168543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6406-462F-B886-EAE66C1618E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l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1" i="0" u="none" strike="noStrike" kern="1200" baseline="0">
              <a:solidFill>
                <a:sysClr val="windowText" lastClr="000000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defRPr>
          </a:pPr>
          <a:endParaRPr lang="es-E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>
          <a:solidFill>
            <a:sysClr val="windowText" lastClr="000000"/>
          </a:solidFill>
        </a:defRPr>
      </a:pPr>
      <a:endParaRPr lang="es-E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withinLinear" id="18">
  <a:schemeClr val="accent5"/>
</cs:colorStyle>
</file>

<file path=ppt/charts/colors2.xml><?xml version="1.0" encoding="utf-8"?>
<cs:colorStyle xmlns:cs="http://schemas.microsoft.com/office/drawing/2012/chartStyle" xmlns:a="http://schemas.openxmlformats.org/drawingml/2006/main" meth="withinLinear" id="17">
  <a:schemeClr val="accent4"/>
</cs:colorStyle>
</file>

<file path=ppt/charts/colors3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b="1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9050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>
      <cs:styleClr val="auto"/>
    </cs:effectRef>
    <cs:fontRef idx="minor">
      <a:schemeClr val="dk1"/>
    </cs:fontRef>
    <cs:spPr>
      <a:pattFill prst="ltUpDiag">
        <a:fgClr>
          <a:schemeClr val="phClr"/>
        </a:fgClr>
        <a:bgClr>
          <a:schemeClr val="phClr">
            <a:lumMod val="20000"/>
            <a:lumOff val="80000"/>
          </a:schemeClr>
        </a:bgClr>
      </a:pattFill>
      <a:ln w="19050">
        <a:solidFill>
          <a:schemeClr val="lt1"/>
        </a:solidFill>
      </a:ln>
      <a:effectLst>
        <a:innerShdw blurRad="114300">
          <a:schemeClr val="phClr"/>
        </a:inn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pattFill prst="ltUpDiag">
        <a:fgClr>
          <a:schemeClr val="phClr"/>
        </a:fgClr>
        <a:bgClr>
          <a:schemeClr val="phClr">
            <a:lumMod val="20000"/>
            <a:lumOff val="80000"/>
          </a:schemeClr>
        </a:bgClr>
      </a:pattFill>
      <a:ln w="19050">
        <a:solidFill>
          <a:schemeClr val="lt1"/>
        </a:solidFill>
      </a:ln>
      <a:effectLst>
        <a:innerShdw blurRad="114300">
          <a:schemeClr val="phClr"/>
        </a:inn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>
        <a:solidFill>
          <a:schemeClr val="tx1">
            <a:lumMod val="15000"/>
            <a:lumOff val="85000"/>
          </a:schemeClr>
        </a:solidFill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1800" b="1" kern="1200" cap="all" spc="15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25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b="1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9050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>
      <cs:styleClr val="auto"/>
    </cs:effectRef>
    <cs:fontRef idx="minor">
      <a:schemeClr val="dk1"/>
    </cs:fontRef>
    <cs:spPr>
      <a:pattFill prst="ltUpDiag">
        <a:fgClr>
          <a:schemeClr val="phClr"/>
        </a:fgClr>
        <a:bgClr>
          <a:schemeClr val="phClr">
            <a:lumMod val="20000"/>
            <a:lumOff val="80000"/>
          </a:schemeClr>
        </a:bgClr>
      </a:pattFill>
      <a:ln w="19050">
        <a:solidFill>
          <a:schemeClr val="lt1"/>
        </a:solidFill>
      </a:ln>
      <a:effectLst>
        <a:innerShdw blurRad="114300">
          <a:schemeClr val="phClr"/>
        </a:inn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pattFill prst="ltUpDiag">
        <a:fgClr>
          <a:schemeClr val="phClr"/>
        </a:fgClr>
        <a:bgClr>
          <a:schemeClr val="phClr">
            <a:lumMod val="20000"/>
            <a:lumOff val="80000"/>
          </a:schemeClr>
        </a:bgClr>
      </a:pattFill>
      <a:ln w="19050">
        <a:solidFill>
          <a:schemeClr val="lt1"/>
        </a:solidFill>
      </a:ln>
      <a:effectLst>
        <a:innerShdw blurRad="114300">
          <a:schemeClr val="phClr"/>
        </a:inn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>
        <a:solidFill>
          <a:schemeClr val="tx1">
            <a:lumMod val="15000"/>
            <a:lumOff val="85000"/>
          </a:schemeClr>
        </a:solidFill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1800" b="1" kern="1200" cap="all" spc="15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image" Target="../media/image12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>
            <a:extLst>
              <a:ext uri="{FF2B5EF4-FFF2-40B4-BE49-F238E27FC236}">
                <a16:creationId xmlns:a16="http://schemas.microsoft.com/office/drawing/2014/main" id="{AF95E444-0241-4A20-B8D6-2135A514BCBF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21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8629AE85-95B1-464E-84CD-4921836026A9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21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41F536-D340-482C-B49C-D54C5C042BC5}" type="datetimeFigureOut">
              <a:rPr lang="es-ES" smtClean="0"/>
              <a:t>13/11/2020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0EB61725-92F9-4C44-87F4-97CBA277F0B5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431600"/>
            <a:ext cx="2945659" cy="49821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7FFD83B5-60E9-44E1-A782-9CFFE3354A62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50443" y="9431600"/>
            <a:ext cx="2945659" cy="49821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44CFD9F-6EA5-4039-8D6C-3019126393B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71496045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21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21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BC26D9A-BC47-4C37-B02E-C2419FC85115}" type="datetimeFigureOut">
              <a:rPr lang="es-ES" smtClean="0"/>
              <a:t>13/11/2020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979488" y="1241425"/>
            <a:ext cx="4838700" cy="33512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79768" y="4778722"/>
            <a:ext cx="5438140" cy="390986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9431600"/>
            <a:ext cx="2945659" cy="49821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50443" y="9431600"/>
            <a:ext cx="2945659" cy="49821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534B59C-F101-4A4A-8CE6-B7C22F5E35F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19418835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1122363"/>
            <a:ext cx="84201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F7D39-2A27-4426-85E1-91E7052450F2}" type="datetime1">
              <a:rPr lang="es-ES" smtClean="0"/>
              <a:t>13/11/2020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D07BE4-35DD-4650-8F5D-AF51F90D4A0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4870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EF815-ADBC-4C86-800E-271CC751A650}" type="datetime1">
              <a:rPr lang="es-ES" smtClean="0"/>
              <a:t>13/11/2020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D07BE4-35DD-4650-8F5D-AF51F90D4A0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61077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2" y="365125"/>
            <a:ext cx="2135981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84119" cy="5811838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24F436-4ED7-4F8F-B080-7325A9A3D66D}" type="datetime1">
              <a:rPr lang="es-ES" smtClean="0"/>
              <a:t>13/11/2020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D07BE4-35DD-4650-8F5D-AF51F90D4A0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818936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5B17D9-EFD8-4EE5-A072-FF4718FC002E}" type="datetime1">
              <a:rPr lang="es-ES" smtClean="0"/>
              <a:t>13/11/2020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D07BE4-35DD-4650-8F5D-AF51F90D4A0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57652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79" y="1709740"/>
            <a:ext cx="854392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79" y="4589465"/>
            <a:ext cx="854392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DC6520-D4E2-4940-B213-652A41DF8B8D}" type="datetime1">
              <a:rPr lang="es-ES" smtClean="0"/>
              <a:t>13/11/2020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D07BE4-35DD-4650-8F5D-AF51F90D4A0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489705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8DBBF-315E-4012-B45C-CC007F055DC5}" type="datetime1">
              <a:rPr lang="es-ES" smtClean="0"/>
              <a:t>13/11/2020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D07BE4-35DD-4650-8F5D-AF51F90D4A0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428152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365127"/>
            <a:ext cx="8543925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329" y="1681163"/>
            <a:ext cx="419070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329" y="2505075"/>
            <a:ext cx="4190702" cy="36845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F6767B-FEDC-4015-8B12-E126F1F6AC5E}" type="datetime1">
              <a:rPr lang="es-ES" smtClean="0"/>
              <a:t>13/11/2020</a:t>
            </a:fld>
            <a:endParaRPr lang="es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D07BE4-35DD-4650-8F5D-AF51F90D4A0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529450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2B19E9-D8B9-4B25-8A44-E5A706C326A2}" type="datetime1">
              <a:rPr lang="es-ES" smtClean="0"/>
              <a:t>13/11/2020</a:t>
            </a:fld>
            <a:endParaRPr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D07BE4-35DD-4650-8F5D-AF51F90D4A0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832577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E90E33-F8D9-4F17-AC45-3BAEE05EF14F}" type="datetime1">
              <a:rPr lang="es-ES" smtClean="0"/>
              <a:t>13/11/2020</a:t>
            </a:fld>
            <a:endParaRPr lang="es-E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D07BE4-35DD-4650-8F5D-AF51F90D4A0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645582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340" y="987427"/>
            <a:ext cx="501491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92DA76-9C37-4D7C-ACEC-D6C0BC93FB64}" type="datetime1">
              <a:rPr lang="es-ES" smtClean="0"/>
              <a:t>13/11/2020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D07BE4-35DD-4650-8F5D-AF51F90D4A0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408763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11340" y="987427"/>
            <a:ext cx="5014913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15425A-092E-4950-A9C6-43C4BB091E12}" type="datetime1">
              <a:rPr lang="es-ES" smtClean="0"/>
              <a:t>13/11/2020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D07BE4-35DD-4650-8F5D-AF51F90D4A0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229787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1038" y="365127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B2B5E6-8A31-47FC-8D4C-A0BB3CFD2D4F}" type="datetime1">
              <a:rPr lang="es-ES" smtClean="0"/>
              <a:t>13/11/2020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D07BE4-35DD-4650-8F5D-AF51F90D4A0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487845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7" Type="http://schemas.openxmlformats.org/officeDocument/2006/relationships/image" Target="../media/image24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3.png"/><Relationship Id="rId5" Type="http://schemas.openxmlformats.org/officeDocument/2006/relationships/image" Target="../media/image6.png"/><Relationship Id="rId4" Type="http://schemas.microsoft.com/office/2007/relationships/hdphoto" Target="../media/hdphoto2.wdp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7" Type="http://schemas.openxmlformats.org/officeDocument/2006/relationships/image" Target="../media/image29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image" Target="../media/image31.png"/><Relationship Id="rId7" Type="http://schemas.microsoft.com/office/2007/relationships/hdphoto" Target="../media/hdphoto3.wdp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.xml"/><Relationship Id="rId6" Type="http://schemas.microsoft.com/office/2007/relationships/hdphoto" Target="../media/hdphoto4.wdp"/><Relationship Id="rId5" Type="http://schemas.openxmlformats.org/officeDocument/2006/relationships/image" Target="../media/image37.png"/><Relationship Id="rId4" Type="http://schemas.openxmlformats.org/officeDocument/2006/relationships/image" Target="../media/image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0.png"/><Relationship Id="rId4" Type="http://schemas.openxmlformats.org/officeDocument/2006/relationships/image" Target="../media/image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44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1.xml"/><Relationship Id="rId6" Type="http://schemas.microsoft.com/office/2007/relationships/hdphoto" Target="../media/hdphoto5.wdp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48.png"/><Relationship Id="rId4" Type="http://schemas.openxmlformats.org/officeDocument/2006/relationships/image" Target="../media/image47.png"/></Relationships>
</file>

<file path=ppt/slides/_rels/slide18.xml.rels><?xml version="1.0" encoding="UTF-8" standalone="yes"?>
<Relationships xmlns="http://schemas.openxmlformats.org/package/2006/relationships"><Relationship Id="rId8" Type="http://schemas.microsoft.com/office/2007/relationships/hdphoto" Target="../media/hdphoto7.wdp"/><Relationship Id="rId3" Type="http://schemas.openxmlformats.org/officeDocument/2006/relationships/image" Target="../media/image6.png"/><Relationship Id="rId7" Type="http://schemas.openxmlformats.org/officeDocument/2006/relationships/image" Target="../media/image52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1.png"/><Relationship Id="rId11" Type="http://schemas.microsoft.com/office/2007/relationships/hdphoto" Target="../media/hdphoto8.wdp"/><Relationship Id="rId5" Type="http://schemas.microsoft.com/office/2007/relationships/hdphoto" Target="../media/hdphoto6.wdp"/><Relationship Id="rId10" Type="http://schemas.openxmlformats.org/officeDocument/2006/relationships/image" Target="../media/image54.png"/><Relationship Id="rId4" Type="http://schemas.openxmlformats.org/officeDocument/2006/relationships/image" Target="../media/image50.png"/><Relationship Id="rId9" Type="http://schemas.openxmlformats.org/officeDocument/2006/relationships/image" Target="../media/image5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4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9.emf"/><Relationship Id="rId5" Type="http://schemas.openxmlformats.org/officeDocument/2006/relationships/package" Target="../embeddings/Microsoft_Excel_Worksheet.xlsx"/><Relationship Id="rId4" Type="http://schemas.openxmlformats.org/officeDocument/2006/relationships/chart" Target="../charts/char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0.emf"/><Relationship Id="rId5" Type="http://schemas.openxmlformats.org/officeDocument/2006/relationships/package" Target="../embeddings/Microsoft_Excel_Worksheet1.xlsx"/><Relationship Id="rId4" Type="http://schemas.openxmlformats.org/officeDocument/2006/relationships/chart" Target="../charts/char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11.emf"/><Relationship Id="rId4" Type="http://schemas.openxmlformats.org/officeDocument/2006/relationships/package" Target="../embeddings/Microsoft_Excel_Worksheet2.xlsx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3.emf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4.vml"/><Relationship Id="rId6" Type="http://schemas.openxmlformats.org/officeDocument/2006/relationships/package" Target="../embeddings/Microsoft_Excel_Worksheet4.xlsx"/><Relationship Id="rId5" Type="http://schemas.openxmlformats.org/officeDocument/2006/relationships/image" Target="../media/image12.emf"/><Relationship Id="rId4" Type="http://schemas.openxmlformats.org/officeDocument/2006/relationships/package" Target="../embeddings/Microsoft_Excel_Worksheet3.xlsx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3D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uadroTexto 5"/>
          <p:cNvSpPr txBox="1">
            <a:spLocks/>
          </p:cNvSpPr>
          <p:nvPr/>
        </p:nvSpPr>
        <p:spPr>
          <a:xfrm>
            <a:off x="4133850" y="2454887"/>
            <a:ext cx="5400675" cy="1920526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b">
            <a:sp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>
              <a:spcBef>
                <a:spcPts val="0"/>
              </a:spcBef>
              <a:defRPr/>
            </a:pPr>
            <a:r>
              <a:rPr lang="es-ES" sz="3200" b="1" dirty="0">
                <a:solidFill>
                  <a:schemeClr val="bg1"/>
                </a:solidFill>
                <a:latin typeface="Lato" pitchFamily="34" charset="0"/>
              </a:rPr>
              <a:t>Proyecto de</a:t>
            </a:r>
          </a:p>
          <a:p>
            <a:pPr>
              <a:spcBef>
                <a:spcPts val="0"/>
              </a:spcBef>
              <a:defRPr/>
            </a:pPr>
            <a:endParaRPr lang="es-ES" sz="1400" b="1" dirty="0">
              <a:solidFill>
                <a:schemeClr val="bg1"/>
              </a:solidFill>
              <a:latin typeface="Lato" pitchFamily="34" charset="0"/>
            </a:endParaRPr>
          </a:p>
          <a:p>
            <a:pPr algn="r">
              <a:spcBef>
                <a:spcPts val="0"/>
              </a:spcBef>
              <a:defRPr/>
            </a:pPr>
            <a:r>
              <a:rPr lang="es-ES" sz="4000" dirty="0">
                <a:solidFill>
                  <a:schemeClr val="bg1"/>
                </a:solidFill>
                <a:latin typeface="Lato" pitchFamily="34" charset="0"/>
              </a:rPr>
              <a:t>PRESUPUESTOS 2021</a:t>
            </a:r>
          </a:p>
          <a:p>
            <a:pPr>
              <a:spcBef>
                <a:spcPts val="0"/>
              </a:spcBef>
              <a:defRPr/>
            </a:pPr>
            <a:endParaRPr lang="es-ES" sz="1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Lato" pitchFamily="34" charset="0"/>
            </a:endParaRPr>
          </a:p>
          <a:p>
            <a:pPr algn="r">
              <a:spcBef>
                <a:spcPts val="0"/>
              </a:spcBef>
              <a:defRPr/>
            </a:pPr>
            <a:r>
              <a:rPr lang="es-ES" sz="3200" b="1" dirty="0">
                <a:solidFill>
                  <a:schemeClr val="bg1"/>
                </a:solidFill>
                <a:latin typeface="Lato" pitchFamily="34" charset="0"/>
              </a:rPr>
              <a:t>Ayuntamiento</a:t>
            </a:r>
            <a:r>
              <a:rPr lang="es-ES" sz="3200" b="1" dirty="0">
                <a:solidFill>
                  <a:srgbClr val="0070C0"/>
                </a:solidFill>
                <a:latin typeface="Lato" pitchFamily="34" charset="0"/>
              </a:rPr>
              <a:t> </a:t>
            </a:r>
            <a:r>
              <a:rPr lang="es-ES" sz="3200" b="1" dirty="0">
                <a:solidFill>
                  <a:schemeClr val="bg1"/>
                </a:solidFill>
                <a:latin typeface="Lato" pitchFamily="34" charset="0"/>
              </a:rPr>
              <a:t>de Madrid</a:t>
            </a:r>
          </a:p>
        </p:txBody>
      </p:sp>
      <p:pic>
        <p:nvPicPr>
          <p:cNvPr id="12" name="Imagen 1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15" t="25891" r="65827"/>
          <a:stretch/>
        </p:blipFill>
        <p:spPr>
          <a:xfrm>
            <a:off x="273344" y="2907576"/>
            <a:ext cx="3279482" cy="1042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715887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7C8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ángulo 21">
            <a:extLst>
              <a:ext uri="{FF2B5EF4-FFF2-40B4-BE49-F238E27FC236}">
                <a16:creationId xmlns:a16="http://schemas.microsoft.com/office/drawing/2014/main" id="{3A153BBE-109D-49C1-B73F-D3AF68303151}"/>
              </a:ext>
            </a:extLst>
          </p:cNvPr>
          <p:cNvSpPr/>
          <p:nvPr/>
        </p:nvSpPr>
        <p:spPr>
          <a:xfrm>
            <a:off x="0" y="-13677"/>
            <a:ext cx="9906000" cy="1989677"/>
          </a:xfrm>
          <a:prstGeom prst="rect">
            <a:avLst/>
          </a:prstGeom>
          <a:solidFill>
            <a:srgbClr val="003DF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" name="CuadroTexto 5"/>
          <p:cNvSpPr txBox="1">
            <a:spLocks noGrp="1"/>
          </p:cNvSpPr>
          <p:nvPr>
            <p:ph type="ctrTitle"/>
          </p:nvPr>
        </p:nvSpPr>
        <p:spPr>
          <a:xfrm>
            <a:off x="0" y="449099"/>
            <a:ext cx="7200000" cy="3139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1600" b="1" dirty="0">
                <a:solidFill>
                  <a:schemeClr val="bg1"/>
                </a:solidFill>
                <a:latin typeface="Lato" pitchFamily="34" charset="0"/>
              </a:rPr>
              <a:t>PROYECTO DE PRESUPUESTOS 2021</a:t>
            </a:r>
          </a:p>
        </p:txBody>
      </p:sp>
      <p:sp>
        <p:nvSpPr>
          <p:cNvPr id="7" name="CuadroTexto 5"/>
          <p:cNvSpPr txBox="1">
            <a:spLocks/>
          </p:cNvSpPr>
          <p:nvPr/>
        </p:nvSpPr>
        <p:spPr>
          <a:xfrm>
            <a:off x="0" y="819635"/>
            <a:ext cx="7200000" cy="424732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b">
            <a:sp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827088" eaLnBrk="0" fontAlgn="base" hangingPunct="0">
              <a:spcAft>
                <a:spcPct val="0"/>
              </a:spcAft>
            </a:pPr>
            <a:r>
              <a:rPr lang="es-ES" altLang="es-ES" sz="2400" b="1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PORTAVOZ, SEGURIDAD Y EMERGENCIAS</a:t>
            </a:r>
          </a:p>
        </p:txBody>
      </p:sp>
      <p:sp>
        <p:nvSpPr>
          <p:cNvPr id="13" name="Rectángulo: esquinas redondeadas 12">
            <a:extLst>
              <a:ext uri="{FF2B5EF4-FFF2-40B4-BE49-F238E27FC236}">
                <a16:creationId xmlns:a16="http://schemas.microsoft.com/office/drawing/2014/main" id="{93B085C5-E63D-423B-B0AF-94261A050FBB}"/>
              </a:ext>
            </a:extLst>
          </p:cNvPr>
          <p:cNvSpPr/>
          <p:nvPr/>
        </p:nvSpPr>
        <p:spPr>
          <a:xfrm>
            <a:off x="13446" y="1214656"/>
            <a:ext cx="7199999" cy="424732"/>
          </a:xfrm>
          <a:prstGeom prst="roundRect">
            <a:avLst/>
          </a:prstGeom>
          <a:noFill/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000" b="1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10.331 trabajadores</a:t>
            </a:r>
          </a:p>
        </p:txBody>
      </p:sp>
      <p:sp>
        <p:nvSpPr>
          <p:cNvPr id="14" name="Rectángulo: esquinas redondeadas 13">
            <a:extLst>
              <a:ext uri="{FF2B5EF4-FFF2-40B4-BE49-F238E27FC236}">
                <a16:creationId xmlns:a16="http://schemas.microsoft.com/office/drawing/2014/main" id="{07A88C88-EEEC-49A0-B5C9-9EF89D2265FF}"/>
              </a:ext>
            </a:extLst>
          </p:cNvPr>
          <p:cNvSpPr/>
          <p:nvPr/>
        </p:nvSpPr>
        <p:spPr>
          <a:xfrm>
            <a:off x="6461067" y="5137455"/>
            <a:ext cx="2134427" cy="1047382"/>
          </a:xfrm>
          <a:prstGeom prst="roundRect">
            <a:avLst/>
          </a:prstGeom>
          <a:noFill/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b="1" dirty="0">
              <a:solidFill>
                <a:schemeClr val="tx1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algn="ctr"/>
            <a:endParaRPr lang="es-ES" b="1" dirty="0">
              <a:solidFill>
                <a:schemeClr val="tx1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algn="ctr"/>
            <a:endParaRPr lang="es-ES" sz="1600" dirty="0">
              <a:solidFill>
                <a:schemeClr val="tx1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27" name="Rectángulo 26">
            <a:extLst>
              <a:ext uri="{FF2B5EF4-FFF2-40B4-BE49-F238E27FC236}">
                <a16:creationId xmlns:a16="http://schemas.microsoft.com/office/drawing/2014/main" id="{46837A19-7224-458A-A026-9A8D8E186592}"/>
              </a:ext>
            </a:extLst>
          </p:cNvPr>
          <p:cNvSpPr/>
          <p:nvPr/>
        </p:nvSpPr>
        <p:spPr>
          <a:xfrm>
            <a:off x="0" y="6196139"/>
            <a:ext cx="9906000" cy="674473"/>
          </a:xfrm>
          <a:prstGeom prst="rect">
            <a:avLst/>
          </a:prstGeom>
          <a:solidFill>
            <a:srgbClr val="003DF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28" name="Imagen 27" descr="Texto&#10;&#10;Descripción generada automáticamente">
            <a:extLst>
              <a:ext uri="{FF2B5EF4-FFF2-40B4-BE49-F238E27FC236}">
                <a16:creationId xmlns:a16="http://schemas.microsoft.com/office/drawing/2014/main" id="{7FCB3C35-03B5-4A42-BF2C-387A9C2A238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2864" y="6136950"/>
            <a:ext cx="3280273" cy="791500"/>
          </a:xfrm>
          <a:prstGeom prst="rect">
            <a:avLst/>
          </a:prstGeom>
        </p:spPr>
      </p:pic>
      <p:sp>
        <p:nvSpPr>
          <p:cNvPr id="23" name="Rectángulo 22">
            <a:extLst>
              <a:ext uri="{FF2B5EF4-FFF2-40B4-BE49-F238E27FC236}">
                <a16:creationId xmlns:a16="http://schemas.microsoft.com/office/drawing/2014/main" id="{A8AFA423-C4C1-4A1B-BC92-76B997E00400}"/>
              </a:ext>
            </a:extLst>
          </p:cNvPr>
          <p:cNvSpPr/>
          <p:nvPr/>
        </p:nvSpPr>
        <p:spPr>
          <a:xfrm>
            <a:off x="414" y="6060334"/>
            <a:ext cx="9924636" cy="1309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6" name="Rectángulo 25">
            <a:extLst>
              <a:ext uri="{FF2B5EF4-FFF2-40B4-BE49-F238E27FC236}">
                <a16:creationId xmlns:a16="http://schemas.microsoft.com/office/drawing/2014/main" id="{054CAE51-EA9E-43AD-A5CF-1F85C77C1320}"/>
              </a:ext>
            </a:extLst>
          </p:cNvPr>
          <p:cNvSpPr/>
          <p:nvPr/>
        </p:nvSpPr>
        <p:spPr>
          <a:xfrm>
            <a:off x="-9111" y="1971695"/>
            <a:ext cx="9924636" cy="1309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2" name="Elipse 41">
            <a:extLst>
              <a:ext uri="{FF2B5EF4-FFF2-40B4-BE49-F238E27FC236}">
                <a16:creationId xmlns:a16="http://schemas.microsoft.com/office/drawing/2014/main" id="{0EBFE35A-5709-4A82-A481-3A7E35640C73}"/>
              </a:ext>
            </a:extLst>
          </p:cNvPr>
          <p:cNvSpPr/>
          <p:nvPr/>
        </p:nvSpPr>
        <p:spPr>
          <a:xfrm>
            <a:off x="7510915" y="116823"/>
            <a:ext cx="1875844" cy="1737870"/>
          </a:xfrm>
          <a:prstGeom prst="ellipse">
            <a:avLst/>
          </a:prstGeom>
          <a:solidFill>
            <a:schemeClr val="bg1"/>
          </a:solidFill>
          <a:ln w="57150" cap="rnd">
            <a:solidFill>
              <a:srgbClr val="003DF6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36000" tIns="36000" rIns="36000" bIns="36000" rtlCol="0" anchor="ctr"/>
          <a:lstStyle/>
          <a:p>
            <a:pPr algn="ctr"/>
            <a:r>
              <a:rPr lang="es-ES" b="1" dirty="0">
                <a:solidFill>
                  <a:srgbClr val="003DF6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Total</a:t>
            </a:r>
          </a:p>
          <a:p>
            <a:pPr algn="ctr"/>
            <a:r>
              <a:rPr lang="es-ES" sz="2400" b="1" dirty="0">
                <a:solidFill>
                  <a:srgbClr val="003DF6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760,06 M€</a:t>
            </a:r>
            <a:r>
              <a:rPr lang="es-ES" b="1" dirty="0">
                <a:solidFill>
                  <a:srgbClr val="003DF6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</a:p>
          <a:p>
            <a:pPr algn="ctr"/>
            <a:r>
              <a:rPr lang="es-ES" dirty="0">
                <a:solidFill>
                  <a:srgbClr val="003DF6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+58 M€</a:t>
            </a:r>
          </a:p>
          <a:p>
            <a:pPr algn="ctr"/>
            <a:r>
              <a:rPr lang="es-ES" dirty="0">
                <a:solidFill>
                  <a:srgbClr val="003DF6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+8,3%</a:t>
            </a:r>
            <a:endParaRPr lang="es-ES" dirty="0">
              <a:solidFill>
                <a:srgbClr val="003DF6"/>
              </a:solidFill>
            </a:endParaRPr>
          </a:p>
        </p:txBody>
      </p:sp>
      <p:sp>
        <p:nvSpPr>
          <p:cNvPr id="21" name="CuadroTexto 20">
            <a:extLst>
              <a:ext uri="{FF2B5EF4-FFF2-40B4-BE49-F238E27FC236}">
                <a16:creationId xmlns:a16="http://schemas.microsoft.com/office/drawing/2014/main" id="{947E380F-2E92-49C3-977A-DF682BC3425B}"/>
              </a:ext>
            </a:extLst>
          </p:cNvPr>
          <p:cNvSpPr txBox="1"/>
          <p:nvPr/>
        </p:nvSpPr>
        <p:spPr>
          <a:xfrm>
            <a:off x="3397309" y="4409330"/>
            <a:ext cx="316086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b="1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588 M€ </a:t>
            </a:r>
          </a:p>
          <a:p>
            <a:pPr algn="ctr"/>
            <a:r>
              <a:rPr lang="es-ES" sz="1600" b="1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TOTAL GASTOS DE PERSONAL </a:t>
            </a:r>
          </a:p>
          <a:p>
            <a:pPr algn="ctr"/>
            <a:r>
              <a:rPr lang="es-ES" sz="2000" b="1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(+35 M€ de refuerzo)</a:t>
            </a:r>
          </a:p>
        </p:txBody>
      </p:sp>
      <p:sp>
        <p:nvSpPr>
          <p:cNvPr id="34" name="CuadroTexto 33">
            <a:extLst>
              <a:ext uri="{FF2B5EF4-FFF2-40B4-BE49-F238E27FC236}">
                <a16:creationId xmlns:a16="http://schemas.microsoft.com/office/drawing/2014/main" id="{DD6DFF0A-18E8-4D2F-BDCB-5C4E4A2E7908}"/>
              </a:ext>
            </a:extLst>
          </p:cNvPr>
          <p:cNvSpPr txBox="1"/>
          <p:nvPr/>
        </p:nvSpPr>
        <p:spPr>
          <a:xfrm>
            <a:off x="823231" y="4350930"/>
            <a:ext cx="205909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b="1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11 M€</a:t>
            </a:r>
          </a:p>
          <a:p>
            <a:pPr algn="ctr"/>
            <a:r>
              <a:rPr lang="es-ES" sz="1600" b="1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VEHÍCULOS DE BOMBEROS</a:t>
            </a:r>
          </a:p>
        </p:txBody>
      </p:sp>
      <p:sp>
        <p:nvSpPr>
          <p:cNvPr id="35" name="CuadroTexto 34">
            <a:extLst>
              <a:ext uri="{FF2B5EF4-FFF2-40B4-BE49-F238E27FC236}">
                <a16:creationId xmlns:a16="http://schemas.microsoft.com/office/drawing/2014/main" id="{C33F3472-CA36-4252-8D90-5191FFF561FE}"/>
              </a:ext>
            </a:extLst>
          </p:cNvPr>
          <p:cNvSpPr txBox="1"/>
          <p:nvPr/>
        </p:nvSpPr>
        <p:spPr>
          <a:xfrm>
            <a:off x="6886010" y="4356763"/>
            <a:ext cx="226994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b="1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96 M€</a:t>
            </a:r>
          </a:p>
          <a:p>
            <a:pPr algn="ctr"/>
            <a:r>
              <a:rPr lang="es-ES" sz="1600" b="1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MADRID SALUD</a:t>
            </a:r>
          </a:p>
        </p:txBody>
      </p:sp>
      <p:pic>
        <p:nvPicPr>
          <p:cNvPr id="37" name="Imagen 36" descr="Imagen que contiene reloj&#10;&#10;Descripción generada automáticamente">
            <a:extLst>
              <a:ext uri="{FF2B5EF4-FFF2-40B4-BE49-F238E27FC236}">
                <a16:creationId xmlns:a16="http://schemas.microsoft.com/office/drawing/2014/main" id="{19966817-3840-4231-B56C-9F28E23D2FF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4931" y="2752358"/>
            <a:ext cx="1609790" cy="1609790"/>
          </a:xfrm>
          <a:prstGeom prst="rect">
            <a:avLst/>
          </a:prstGeom>
        </p:spPr>
      </p:pic>
      <p:pic>
        <p:nvPicPr>
          <p:cNvPr id="38" name="Imagen 37" descr="Icono&#10;&#10;Descripción generada automáticamente">
            <a:extLst>
              <a:ext uri="{FF2B5EF4-FFF2-40B4-BE49-F238E27FC236}">
                <a16:creationId xmlns:a16="http://schemas.microsoft.com/office/drawing/2014/main" id="{17965883-689B-413F-9922-4AF6A2A9EC0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0927" y="2857483"/>
            <a:ext cx="1480230" cy="1480230"/>
          </a:xfrm>
          <a:prstGeom prst="rect">
            <a:avLst/>
          </a:prstGeom>
        </p:spPr>
      </p:pic>
      <p:pic>
        <p:nvPicPr>
          <p:cNvPr id="3" name="Imagen 2" descr="Icono&#10;&#10;Descripción generada automáticamente">
            <a:extLst>
              <a:ext uri="{FF2B5EF4-FFF2-40B4-BE49-F238E27FC236}">
                <a16:creationId xmlns:a16="http://schemas.microsoft.com/office/drawing/2014/main" id="{DC48F8E2-2B61-4281-82A0-CBA264DD6F3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985" y="2737132"/>
            <a:ext cx="1609790" cy="1609790"/>
          </a:xfrm>
          <a:prstGeom prst="rect">
            <a:avLst/>
          </a:prstGeom>
        </p:spPr>
      </p:pic>
      <p:pic>
        <p:nvPicPr>
          <p:cNvPr id="6" name="Imagen 5" descr="Icono&#10;&#10;Descripción generada automáticamente">
            <a:extLst>
              <a:ext uri="{FF2B5EF4-FFF2-40B4-BE49-F238E27FC236}">
                <a16:creationId xmlns:a16="http://schemas.microsoft.com/office/drawing/2014/main" id="{33AB3213-7BC3-491E-B2E9-033A9F928ADA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7306" y="2815734"/>
            <a:ext cx="1520790" cy="15207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473882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7C8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CuadroTexto 18">
            <a:extLst>
              <a:ext uri="{FF2B5EF4-FFF2-40B4-BE49-F238E27FC236}">
                <a16:creationId xmlns:a16="http://schemas.microsoft.com/office/drawing/2014/main" id="{6959BC60-E7D9-4549-B354-B8BE3267A17C}"/>
              </a:ext>
            </a:extLst>
          </p:cNvPr>
          <p:cNvSpPr txBox="1"/>
          <p:nvPr/>
        </p:nvSpPr>
        <p:spPr>
          <a:xfrm>
            <a:off x="2803552" y="4250452"/>
            <a:ext cx="189615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b="1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+52 %</a:t>
            </a:r>
          </a:p>
          <a:p>
            <a:pPr algn="ctr"/>
            <a:r>
              <a:rPr lang="es-ES" sz="1600" b="1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TURISMO</a:t>
            </a:r>
          </a:p>
        </p:txBody>
      </p:sp>
      <p:sp>
        <p:nvSpPr>
          <p:cNvPr id="22" name="Rectángulo 21">
            <a:extLst>
              <a:ext uri="{FF2B5EF4-FFF2-40B4-BE49-F238E27FC236}">
                <a16:creationId xmlns:a16="http://schemas.microsoft.com/office/drawing/2014/main" id="{3A153BBE-109D-49C1-B73F-D3AF68303151}"/>
              </a:ext>
            </a:extLst>
          </p:cNvPr>
          <p:cNvSpPr/>
          <p:nvPr/>
        </p:nvSpPr>
        <p:spPr>
          <a:xfrm>
            <a:off x="0" y="-13677"/>
            <a:ext cx="9906000" cy="1989677"/>
          </a:xfrm>
          <a:prstGeom prst="rect">
            <a:avLst/>
          </a:prstGeom>
          <a:solidFill>
            <a:srgbClr val="003DF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30" name="Imagen 29" descr="Imagen que contiene Icono&#10;&#10;Descripción generada automáticamente">
            <a:extLst>
              <a:ext uri="{FF2B5EF4-FFF2-40B4-BE49-F238E27FC236}">
                <a16:creationId xmlns:a16="http://schemas.microsoft.com/office/drawing/2014/main" id="{85FF0AED-5FAF-4AE5-BD1D-224923372E1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2482" y="2766312"/>
            <a:ext cx="1389541" cy="1441101"/>
          </a:xfrm>
          <a:prstGeom prst="rect">
            <a:avLst/>
          </a:prstGeom>
        </p:spPr>
      </p:pic>
      <p:sp>
        <p:nvSpPr>
          <p:cNvPr id="5" name="CuadroTexto 5"/>
          <p:cNvSpPr txBox="1">
            <a:spLocks noGrp="1"/>
          </p:cNvSpPr>
          <p:nvPr>
            <p:ph type="ctrTitle"/>
          </p:nvPr>
        </p:nvSpPr>
        <p:spPr>
          <a:xfrm>
            <a:off x="0" y="449099"/>
            <a:ext cx="7200000" cy="3139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1600" b="1" dirty="0">
                <a:solidFill>
                  <a:schemeClr val="bg1"/>
                </a:solidFill>
                <a:latin typeface="Lato" pitchFamily="34" charset="0"/>
              </a:rPr>
              <a:t>PROYECTO DE PRESUPUESTOS 2021</a:t>
            </a:r>
          </a:p>
        </p:txBody>
      </p:sp>
      <p:pic>
        <p:nvPicPr>
          <p:cNvPr id="25" name="Imagen 24" descr="Imagen que contiene lego, parado, hombre, foto&#10;&#10;Descripción generada automáticamente">
            <a:extLst>
              <a:ext uri="{FF2B5EF4-FFF2-40B4-BE49-F238E27FC236}">
                <a16:creationId xmlns:a16="http://schemas.microsoft.com/office/drawing/2014/main" id="{BBAB145E-EF0A-4CB0-8290-7428E544BAA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7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14524"/>
          <a:stretch/>
        </p:blipFill>
        <p:spPr>
          <a:xfrm>
            <a:off x="2595551" y="2324737"/>
            <a:ext cx="2286813" cy="1954674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20000"/>
              </a:prstClr>
            </a:outerShdw>
          </a:effectLst>
        </p:spPr>
      </p:pic>
      <p:sp>
        <p:nvSpPr>
          <p:cNvPr id="7" name="CuadroTexto 5"/>
          <p:cNvSpPr txBox="1">
            <a:spLocks/>
          </p:cNvSpPr>
          <p:nvPr/>
        </p:nvSpPr>
        <p:spPr>
          <a:xfrm>
            <a:off x="0" y="819635"/>
            <a:ext cx="7200000" cy="424732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b">
            <a:sp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827088" eaLnBrk="0" fontAlgn="base" hangingPunct="0">
              <a:spcAft>
                <a:spcPct val="0"/>
              </a:spcAft>
            </a:pPr>
            <a:r>
              <a:rPr lang="es-ES" altLang="es-ES" sz="2400" b="1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CULTURA, TURISMO Y DEPORTE</a:t>
            </a:r>
          </a:p>
        </p:txBody>
      </p:sp>
      <p:sp>
        <p:nvSpPr>
          <p:cNvPr id="13" name="Rectángulo: esquinas redondeadas 12">
            <a:extLst>
              <a:ext uri="{FF2B5EF4-FFF2-40B4-BE49-F238E27FC236}">
                <a16:creationId xmlns:a16="http://schemas.microsoft.com/office/drawing/2014/main" id="{93B085C5-E63D-423B-B0AF-94261A050FBB}"/>
              </a:ext>
            </a:extLst>
          </p:cNvPr>
          <p:cNvSpPr/>
          <p:nvPr/>
        </p:nvSpPr>
        <p:spPr>
          <a:xfrm>
            <a:off x="13446" y="1214656"/>
            <a:ext cx="7199999" cy="424732"/>
          </a:xfrm>
          <a:prstGeom prst="roundRect">
            <a:avLst/>
          </a:prstGeom>
          <a:noFill/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000" b="1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1.197 trabajadores</a:t>
            </a:r>
          </a:p>
        </p:txBody>
      </p:sp>
      <p:sp>
        <p:nvSpPr>
          <p:cNvPr id="27" name="Rectángulo 26">
            <a:extLst>
              <a:ext uri="{FF2B5EF4-FFF2-40B4-BE49-F238E27FC236}">
                <a16:creationId xmlns:a16="http://schemas.microsoft.com/office/drawing/2014/main" id="{46837A19-7224-458A-A026-9A8D8E186592}"/>
              </a:ext>
            </a:extLst>
          </p:cNvPr>
          <p:cNvSpPr/>
          <p:nvPr/>
        </p:nvSpPr>
        <p:spPr>
          <a:xfrm>
            <a:off x="0" y="6196139"/>
            <a:ext cx="9906000" cy="674473"/>
          </a:xfrm>
          <a:prstGeom prst="rect">
            <a:avLst/>
          </a:prstGeom>
          <a:solidFill>
            <a:srgbClr val="003DF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28" name="Imagen 27" descr="Texto&#10;&#10;Descripción generada automáticamente">
            <a:extLst>
              <a:ext uri="{FF2B5EF4-FFF2-40B4-BE49-F238E27FC236}">
                <a16:creationId xmlns:a16="http://schemas.microsoft.com/office/drawing/2014/main" id="{7FCB3C35-03B5-4A42-BF2C-387A9C2A238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2864" y="6136950"/>
            <a:ext cx="3280273" cy="791500"/>
          </a:xfrm>
          <a:prstGeom prst="rect">
            <a:avLst/>
          </a:prstGeom>
        </p:spPr>
      </p:pic>
      <p:sp>
        <p:nvSpPr>
          <p:cNvPr id="23" name="Rectángulo 22">
            <a:extLst>
              <a:ext uri="{FF2B5EF4-FFF2-40B4-BE49-F238E27FC236}">
                <a16:creationId xmlns:a16="http://schemas.microsoft.com/office/drawing/2014/main" id="{A8AFA423-C4C1-4A1B-BC92-76B997E00400}"/>
              </a:ext>
            </a:extLst>
          </p:cNvPr>
          <p:cNvSpPr/>
          <p:nvPr/>
        </p:nvSpPr>
        <p:spPr>
          <a:xfrm>
            <a:off x="414" y="6060334"/>
            <a:ext cx="9924636" cy="1309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6" name="Rectángulo 25">
            <a:extLst>
              <a:ext uri="{FF2B5EF4-FFF2-40B4-BE49-F238E27FC236}">
                <a16:creationId xmlns:a16="http://schemas.microsoft.com/office/drawing/2014/main" id="{054CAE51-EA9E-43AD-A5CF-1F85C77C1320}"/>
              </a:ext>
            </a:extLst>
          </p:cNvPr>
          <p:cNvSpPr/>
          <p:nvPr/>
        </p:nvSpPr>
        <p:spPr>
          <a:xfrm>
            <a:off x="-9111" y="1971695"/>
            <a:ext cx="9924636" cy="1309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2" name="Elipse 41">
            <a:extLst>
              <a:ext uri="{FF2B5EF4-FFF2-40B4-BE49-F238E27FC236}">
                <a16:creationId xmlns:a16="http://schemas.microsoft.com/office/drawing/2014/main" id="{0EBFE35A-5709-4A82-A481-3A7E35640C73}"/>
              </a:ext>
            </a:extLst>
          </p:cNvPr>
          <p:cNvSpPr/>
          <p:nvPr/>
        </p:nvSpPr>
        <p:spPr>
          <a:xfrm>
            <a:off x="7510915" y="116823"/>
            <a:ext cx="1875844" cy="1737870"/>
          </a:xfrm>
          <a:prstGeom prst="ellipse">
            <a:avLst/>
          </a:prstGeom>
          <a:solidFill>
            <a:schemeClr val="bg1"/>
          </a:solidFill>
          <a:ln w="57150" cap="rnd">
            <a:solidFill>
              <a:srgbClr val="003DF6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36000" tIns="36000" rIns="36000" bIns="36000" rtlCol="0" anchor="ctr"/>
          <a:lstStyle/>
          <a:p>
            <a:pPr algn="ctr"/>
            <a:r>
              <a:rPr lang="es-ES" b="1" dirty="0">
                <a:solidFill>
                  <a:srgbClr val="003DF6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Total</a:t>
            </a:r>
          </a:p>
          <a:p>
            <a:pPr algn="ctr"/>
            <a:r>
              <a:rPr lang="es-ES" sz="2400" b="1" dirty="0">
                <a:solidFill>
                  <a:srgbClr val="003DF6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183,91 M€</a:t>
            </a:r>
            <a:r>
              <a:rPr lang="es-ES" b="1" dirty="0">
                <a:solidFill>
                  <a:srgbClr val="003DF6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</a:p>
          <a:p>
            <a:pPr algn="ctr"/>
            <a:r>
              <a:rPr lang="es-ES" dirty="0">
                <a:solidFill>
                  <a:srgbClr val="003DF6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+12 M€</a:t>
            </a:r>
          </a:p>
          <a:p>
            <a:pPr algn="ctr"/>
            <a:r>
              <a:rPr lang="es-ES" dirty="0">
                <a:solidFill>
                  <a:srgbClr val="003DF6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+7%</a:t>
            </a:r>
            <a:endParaRPr lang="es-ES" dirty="0">
              <a:solidFill>
                <a:srgbClr val="003DF6"/>
              </a:solidFill>
            </a:endParaRPr>
          </a:p>
        </p:txBody>
      </p:sp>
      <p:sp>
        <p:nvSpPr>
          <p:cNvPr id="20" name="CuadroTexto 19">
            <a:extLst>
              <a:ext uri="{FF2B5EF4-FFF2-40B4-BE49-F238E27FC236}">
                <a16:creationId xmlns:a16="http://schemas.microsoft.com/office/drawing/2014/main" id="{38083A19-53AF-4D34-8699-48F7B338C9D0}"/>
              </a:ext>
            </a:extLst>
          </p:cNvPr>
          <p:cNvSpPr txBox="1"/>
          <p:nvPr/>
        </p:nvSpPr>
        <p:spPr>
          <a:xfrm>
            <a:off x="5035891" y="4241334"/>
            <a:ext cx="2059098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b="1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15 M€</a:t>
            </a:r>
          </a:p>
          <a:p>
            <a:pPr algn="ctr"/>
            <a:r>
              <a:rPr lang="es-ES" sz="1600" b="1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INVERSIONES EN CULTURA </a:t>
            </a:r>
          </a:p>
          <a:p>
            <a:pPr algn="ctr"/>
            <a:r>
              <a:rPr lang="es-ES" b="1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(+76%)</a:t>
            </a:r>
          </a:p>
        </p:txBody>
      </p:sp>
      <p:sp>
        <p:nvSpPr>
          <p:cNvPr id="24" name="CuadroTexto 23">
            <a:extLst>
              <a:ext uri="{FF2B5EF4-FFF2-40B4-BE49-F238E27FC236}">
                <a16:creationId xmlns:a16="http://schemas.microsoft.com/office/drawing/2014/main" id="{CA535C69-AE41-4EFE-8DBF-2613637373D2}"/>
              </a:ext>
            </a:extLst>
          </p:cNvPr>
          <p:cNvSpPr txBox="1"/>
          <p:nvPr/>
        </p:nvSpPr>
        <p:spPr>
          <a:xfrm>
            <a:off x="106397" y="4257860"/>
            <a:ext cx="226994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b="1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75 M€</a:t>
            </a:r>
          </a:p>
          <a:p>
            <a:pPr algn="ctr"/>
            <a:r>
              <a:rPr lang="es-ES" sz="1600" b="1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TRANSFERENCIA A MADRID DESTINO PARA CULTURA Y TURISMO</a:t>
            </a:r>
          </a:p>
        </p:txBody>
      </p:sp>
      <p:sp>
        <p:nvSpPr>
          <p:cNvPr id="21" name="CuadroTexto 20">
            <a:extLst>
              <a:ext uri="{FF2B5EF4-FFF2-40B4-BE49-F238E27FC236}">
                <a16:creationId xmlns:a16="http://schemas.microsoft.com/office/drawing/2014/main" id="{FF32997A-17D5-407D-B2AD-53D814CE2970}"/>
              </a:ext>
            </a:extLst>
          </p:cNvPr>
          <p:cNvSpPr txBox="1"/>
          <p:nvPr/>
        </p:nvSpPr>
        <p:spPr>
          <a:xfrm>
            <a:off x="7220764" y="4233923"/>
            <a:ext cx="2330882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b="1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3 M€</a:t>
            </a:r>
          </a:p>
          <a:p>
            <a:pPr algn="ctr"/>
            <a:r>
              <a:rPr lang="es-ES" sz="1550" b="1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APOYO AL DEPORTE DE BASE </a:t>
            </a:r>
          </a:p>
          <a:p>
            <a:pPr algn="ctr"/>
            <a:r>
              <a:rPr lang="es-ES" sz="2400" b="1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2,9 M€</a:t>
            </a:r>
          </a:p>
          <a:p>
            <a:pPr algn="ctr"/>
            <a:r>
              <a:rPr lang="es-ES" sz="1550" b="1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CONSTRUCCIÓN DEL CAMPO DE RUGBY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468A8B85-BD8C-4294-B8B6-D74D86C27C97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290" y="2833603"/>
            <a:ext cx="1437143" cy="1437143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2A18C415-E14E-435E-AD94-7889205F0E0A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2140" y="2617455"/>
            <a:ext cx="1741269" cy="17412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570431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7C8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ángulo 21">
            <a:extLst>
              <a:ext uri="{FF2B5EF4-FFF2-40B4-BE49-F238E27FC236}">
                <a16:creationId xmlns:a16="http://schemas.microsoft.com/office/drawing/2014/main" id="{3A153BBE-109D-49C1-B73F-D3AF68303151}"/>
              </a:ext>
            </a:extLst>
          </p:cNvPr>
          <p:cNvSpPr/>
          <p:nvPr/>
        </p:nvSpPr>
        <p:spPr>
          <a:xfrm>
            <a:off x="0" y="-13677"/>
            <a:ext cx="9906000" cy="1989677"/>
          </a:xfrm>
          <a:prstGeom prst="rect">
            <a:avLst/>
          </a:prstGeom>
          <a:solidFill>
            <a:srgbClr val="003DF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" name="CuadroTexto 5"/>
          <p:cNvSpPr txBox="1">
            <a:spLocks noGrp="1"/>
          </p:cNvSpPr>
          <p:nvPr>
            <p:ph type="ctrTitle"/>
          </p:nvPr>
        </p:nvSpPr>
        <p:spPr>
          <a:xfrm>
            <a:off x="0" y="449099"/>
            <a:ext cx="7200000" cy="3139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1600" b="1" dirty="0">
                <a:solidFill>
                  <a:schemeClr val="bg1"/>
                </a:solidFill>
                <a:latin typeface="Lato" pitchFamily="34" charset="0"/>
              </a:rPr>
              <a:t>PROYECTO DE PRESUPUESTOS 2021</a:t>
            </a:r>
          </a:p>
        </p:txBody>
      </p:sp>
      <p:sp>
        <p:nvSpPr>
          <p:cNvPr id="7" name="CuadroTexto 5"/>
          <p:cNvSpPr txBox="1">
            <a:spLocks/>
          </p:cNvSpPr>
          <p:nvPr/>
        </p:nvSpPr>
        <p:spPr>
          <a:xfrm>
            <a:off x="0" y="819635"/>
            <a:ext cx="7200000" cy="424732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b">
            <a:sp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827088" eaLnBrk="0" fontAlgn="base" hangingPunct="0">
              <a:spcAft>
                <a:spcPct val="0"/>
              </a:spcAft>
            </a:pPr>
            <a:r>
              <a:rPr lang="es-ES" altLang="es-ES" sz="2400" b="1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ECONOMÍA, INNOVACIÓN Y EMPLEO</a:t>
            </a:r>
          </a:p>
        </p:txBody>
      </p:sp>
      <p:sp>
        <p:nvSpPr>
          <p:cNvPr id="13" name="Rectángulo: esquinas redondeadas 12">
            <a:extLst>
              <a:ext uri="{FF2B5EF4-FFF2-40B4-BE49-F238E27FC236}">
                <a16:creationId xmlns:a16="http://schemas.microsoft.com/office/drawing/2014/main" id="{93B085C5-E63D-423B-B0AF-94261A050FBB}"/>
              </a:ext>
            </a:extLst>
          </p:cNvPr>
          <p:cNvSpPr/>
          <p:nvPr/>
        </p:nvSpPr>
        <p:spPr>
          <a:xfrm>
            <a:off x="13446" y="1214656"/>
            <a:ext cx="7199999" cy="424732"/>
          </a:xfrm>
          <a:prstGeom prst="roundRect">
            <a:avLst/>
          </a:prstGeom>
          <a:noFill/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000" b="1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266 trabajadores</a:t>
            </a:r>
          </a:p>
        </p:txBody>
      </p:sp>
      <p:sp>
        <p:nvSpPr>
          <p:cNvPr id="14" name="Rectángulo: esquinas redondeadas 13">
            <a:extLst>
              <a:ext uri="{FF2B5EF4-FFF2-40B4-BE49-F238E27FC236}">
                <a16:creationId xmlns:a16="http://schemas.microsoft.com/office/drawing/2014/main" id="{07A88C88-EEEC-49A0-B5C9-9EF89D2265FF}"/>
              </a:ext>
            </a:extLst>
          </p:cNvPr>
          <p:cNvSpPr/>
          <p:nvPr/>
        </p:nvSpPr>
        <p:spPr>
          <a:xfrm>
            <a:off x="6461067" y="5137455"/>
            <a:ext cx="2134427" cy="1047382"/>
          </a:xfrm>
          <a:prstGeom prst="roundRect">
            <a:avLst/>
          </a:prstGeom>
          <a:noFill/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b="1" dirty="0">
              <a:solidFill>
                <a:schemeClr val="tx1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algn="ctr"/>
            <a:endParaRPr lang="es-ES" b="1" dirty="0">
              <a:solidFill>
                <a:schemeClr val="tx1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algn="ctr"/>
            <a:endParaRPr lang="es-ES" sz="1600" dirty="0">
              <a:solidFill>
                <a:schemeClr val="tx1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27" name="Rectángulo 26">
            <a:extLst>
              <a:ext uri="{FF2B5EF4-FFF2-40B4-BE49-F238E27FC236}">
                <a16:creationId xmlns:a16="http://schemas.microsoft.com/office/drawing/2014/main" id="{46837A19-7224-458A-A026-9A8D8E186592}"/>
              </a:ext>
            </a:extLst>
          </p:cNvPr>
          <p:cNvSpPr/>
          <p:nvPr/>
        </p:nvSpPr>
        <p:spPr>
          <a:xfrm>
            <a:off x="0" y="6196139"/>
            <a:ext cx="9906000" cy="674473"/>
          </a:xfrm>
          <a:prstGeom prst="rect">
            <a:avLst/>
          </a:prstGeom>
          <a:solidFill>
            <a:srgbClr val="003DF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28" name="Imagen 27" descr="Texto&#10;&#10;Descripción generada automáticamente">
            <a:extLst>
              <a:ext uri="{FF2B5EF4-FFF2-40B4-BE49-F238E27FC236}">
                <a16:creationId xmlns:a16="http://schemas.microsoft.com/office/drawing/2014/main" id="{7FCB3C35-03B5-4A42-BF2C-387A9C2A238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2864" y="6136950"/>
            <a:ext cx="3280273" cy="791500"/>
          </a:xfrm>
          <a:prstGeom prst="rect">
            <a:avLst/>
          </a:prstGeom>
        </p:spPr>
      </p:pic>
      <p:sp>
        <p:nvSpPr>
          <p:cNvPr id="23" name="Rectángulo 22">
            <a:extLst>
              <a:ext uri="{FF2B5EF4-FFF2-40B4-BE49-F238E27FC236}">
                <a16:creationId xmlns:a16="http://schemas.microsoft.com/office/drawing/2014/main" id="{A8AFA423-C4C1-4A1B-BC92-76B997E00400}"/>
              </a:ext>
            </a:extLst>
          </p:cNvPr>
          <p:cNvSpPr/>
          <p:nvPr/>
        </p:nvSpPr>
        <p:spPr>
          <a:xfrm>
            <a:off x="414" y="6060334"/>
            <a:ext cx="9924636" cy="1309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6" name="Rectángulo 25">
            <a:extLst>
              <a:ext uri="{FF2B5EF4-FFF2-40B4-BE49-F238E27FC236}">
                <a16:creationId xmlns:a16="http://schemas.microsoft.com/office/drawing/2014/main" id="{054CAE51-EA9E-43AD-A5CF-1F85C77C1320}"/>
              </a:ext>
            </a:extLst>
          </p:cNvPr>
          <p:cNvSpPr/>
          <p:nvPr/>
        </p:nvSpPr>
        <p:spPr>
          <a:xfrm>
            <a:off x="-9111" y="1971695"/>
            <a:ext cx="9924636" cy="1309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2" name="Elipse 41">
            <a:extLst>
              <a:ext uri="{FF2B5EF4-FFF2-40B4-BE49-F238E27FC236}">
                <a16:creationId xmlns:a16="http://schemas.microsoft.com/office/drawing/2014/main" id="{0EBFE35A-5709-4A82-A481-3A7E35640C73}"/>
              </a:ext>
            </a:extLst>
          </p:cNvPr>
          <p:cNvSpPr/>
          <p:nvPr/>
        </p:nvSpPr>
        <p:spPr>
          <a:xfrm>
            <a:off x="7510915" y="116823"/>
            <a:ext cx="1875844" cy="1737870"/>
          </a:xfrm>
          <a:prstGeom prst="ellipse">
            <a:avLst/>
          </a:prstGeom>
          <a:solidFill>
            <a:schemeClr val="bg1"/>
          </a:solidFill>
          <a:ln w="57150" cap="rnd">
            <a:solidFill>
              <a:srgbClr val="003DF6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36000" tIns="36000" rIns="36000" bIns="36000" rtlCol="0" anchor="ctr"/>
          <a:lstStyle/>
          <a:p>
            <a:pPr algn="ctr"/>
            <a:r>
              <a:rPr lang="es-ES" b="1" dirty="0">
                <a:solidFill>
                  <a:srgbClr val="003DF6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Total</a:t>
            </a:r>
          </a:p>
          <a:p>
            <a:pPr algn="ctr"/>
            <a:r>
              <a:rPr lang="es-ES" sz="2400" b="1" dirty="0">
                <a:solidFill>
                  <a:srgbClr val="003DF6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115,97 M€</a:t>
            </a:r>
            <a:r>
              <a:rPr lang="es-ES" b="1" dirty="0">
                <a:solidFill>
                  <a:srgbClr val="003DF6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</a:p>
          <a:p>
            <a:pPr algn="ctr"/>
            <a:r>
              <a:rPr lang="es-ES" dirty="0">
                <a:solidFill>
                  <a:srgbClr val="003DF6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+28 M€</a:t>
            </a:r>
          </a:p>
          <a:p>
            <a:pPr algn="ctr"/>
            <a:r>
              <a:rPr lang="es-ES" dirty="0">
                <a:solidFill>
                  <a:srgbClr val="003DF6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+32,1%</a:t>
            </a:r>
            <a:endParaRPr lang="es-ES" dirty="0">
              <a:solidFill>
                <a:srgbClr val="003DF6"/>
              </a:solidFill>
            </a:endParaRPr>
          </a:p>
        </p:txBody>
      </p:sp>
      <p:sp>
        <p:nvSpPr>
          <p:cNvPr id="52" name="CuadroTexto 51">
            <a:extLst>
              <a:ext uri="{FF2B5EF4-FFF2-40B4-BE49-F238E27FC236}">
                <a16:creationId xmlns:a16="http://schemas.microsoft.com/office/drawing/2014/main" id="{700EB3D6-2B24-42A8-B797-C1CEE76DEB63}"/>
              </a:ext>
            </a:extLst>
          </p:cNvPr>
          <p:cNvSpPr txBox="1"/>
          <p:nvPr/>
        </p:nvSpPr>
        <p:spPr>
          <a:xfrm>
            <a:off x="4908251" y="4222935"/>
            <a:ext cx="189615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b="1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5,7 M€</a:t>
            </a:r>
          </a:p>
          <a:p>
            <a:pPr algn="ctr"/>
            <a:r>
              <a:rPr lang="es-ES" sz="1600" b="1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REACTIVACIÓN INDUSTRIAL COVID</a:t>
            </a:r>
          </a:p>
        </p:txBody>
      </p:sp>
      <p:sp>
        <p:nvSpPr>
          <p:cNvPr id="53" name="CuadroTexto 52">
            <a:extLst>
              <a:ext uri="{FF2B5EF4-FFF2-40B4-BE49-F238E27FC236}">
                <a16:creationId xmlns:a16="http://schemas.microsoft.com/office/drawing/2014/main" id="{77E98F7B-46D4-4204-85EC-A92C38390067}"/>
              </a:ext>
            </a:extLst>
          </p:cNvPr>
          <p:cNvSpPr txBox="1"/>
          <p:nvPr/>
        </p:nvSpPr>
        <p:spPr>
          <a:xfrm>
            <a:off x="512537" y="4222935"/>
            <a:ext cx="205909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b="1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8,1 M€</a:t>
            </a:r>
          </a:p>
          <a:p>
            <a:pPr algn="ctr"/>
            <a:r>
              <a:rPr lang="es-ES" sz="1600" b="1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AYUDAS AL COMERCIO DE PROXIMIDAD Y HOSTELERÍA</a:t>
            </a:r>
          </a:p>
        </p:txBody>
      </p:sp>
      <p:sp>
        <p:nvSpPr>
          <p:cNvPr id="54" name="CuadroTexto 53">
            <a:extLst>
              <a:ext uri="{FF2B5EF4-FFF2-40B4-BE49-F238E27FC236}">
                <a16:creationId xmlns:a16="http://schemas.microsoft.com/office/drawing/2014/main" id="{D7026C4A-958A-4A5D-88BB-DA53105AEB43}"/>
              </a:ext>
            </a:extLst>
          </p:cNvPr>
          <p:cNvSpPr txBox="1"/>
          <p:nvPr/>
        </p:nvSpPr>
        <p:spPr>
          <a:xfrm>
            <a:off x="2489124" y="4233669"/>
            <a:ext cx="226994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b="1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6 M€</a:t>
            </a:r>
          </a:p>
          <a:p>
            <a:pPr algn="ctr"/>
            <a:r>
              <a:rPr lang="es-ES" sz="1600" b="1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LÍNEAS DE </a:t>
            </a:r>
          </a:p>
          <a:p>
            <a:pPr algn="ctr"/>
            <a:r>
              <a:rPr lang="es-ES" sz="1600" b="1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AVALES </a:t>
            </a:r>
          </a:p>
          <a:p>
            <a:pPr algn="ctr"/>
            <a:r>
              <a:rPr lang="es-ES" sz="1600" b="1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A PYMES </a:t>
            </a:r>
          </a:p>
          <a:p>
            <a:pPr algn="ctr"/>
            <a:r>
              <a:rPr lang="es-ES" sz="1600" b="1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(Ampliables)</a:t>
            </a:r>
          </a:p>
        </p:txBody>
      </p:sp>
      <p:sp>
        <p:nvSpPr>
          <p:cNvPr id="55" name="CuadroTexto 54">
            <a:extLst>
              <a:ext uri="{FF2B5EF4-FFF2-40B4-BE49-F238E27FC236}">
                <a16:creationId xmlns:a16="http://schemas.microsoft.com/office/drawing/2014/main" id="{32BB6C3F-ABD4-4248-BDDC-086A07DCAE31}"/>
              </a:ext>
            </a:extLst>
          </p:cNvPr>
          <p:cNvSpPr txBox="1"/>
          <p:nvPr/>
        </p:nvSpPr>
        <p:spPr>
          <a:xfrm>
            <a:off x="6997838" y="4222935"/>
            <a:ext cx="234880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600" b="1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CREACIÓN 2 NUEVOS CLUSTERS: </a:t>
            </a:r>
          </a:p>
          <a:p>
            <a:pPr algn="ctr"/>
            <a:r>
              <a:rPr lang="es-ES" sz="1600" b="1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INDUSTRIA DEL VIDEOJUEGO Y </a:t>
            </a:r>
          </a:p>
          <a:p>
            <a:pPr algn="ctr"/>
            <a:r>
              <a:rPr lang="es-ES" sz="1600" b="1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SECTOR SALUD</a:t>
            </a:r>
          </a:p>
        </p:txBody>
      </p:sp>
      <p:pic>
        <p:nvPicPr>
          <p:cNvPr id="56" name="Imagen 55" descr="Icono&#10;&#10;Descripción generada automáticamente">
            <a:extLst>
              <a:ext uri="{FF2B5EF4-FFF2-40B4-BE49-F238E27FC236}">
                <a16:creationId xmlns:a16="http://schemas.microsoft.com/office/drawing/2014/main" id="{65854C5A-8732-43C8-9352-D725571B0DA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7013" y="2748403"/>
            <a:ext cx="1454048" cy="1454048"/>
          </a:xfrm>
          <a:prstGeom prst="rect">
            <a:avLst/>
          </a:prstGeom>
        </p:spPr>
      </p:pic>
      <p:pic>
        <p:nvPicPr>
          <p:cNvPr id="57" name="Imagen 56" descr="Logotipo, Icono&#10;&#10;Descripción generada automáticamente">
            <a:extLst>
              <a:ext uri="{FF2B5EF4-FFF2-40B4-BE49-F238E27FC236}">
                <a16:creationId xmlns:a16="http://schemas.microsoft.com/office/drawing/2014/main" id="{22CC5564-F4BF-4AEC-B25E-6492E2DB3C7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741" y="2738885"/>
            <a:ext cx="1395011" cy="1395011"/>
          </a:xfrm>
          <a:prstGeom prst="rect">
            <a:avLst/>
          </a:prstGeom>
        </p:spPr>
      </p:pic>
      <p:pic>
        <p:nvPicPr>
          <p:cNvPr id="58" name="Imagen 57" descr="Icono&#10;&#10;Descripción generada automáticamente">
            <a:extLst>
              <a:ext uri="{FF2B5EF4-FFF2-40B4-BE49-F238E27FC236}">
                <a16:creationId xmlns:a16="http://schemas.microsoft.com/office/drawing/2014/main" id="{2F1018E1-D407-46CF-8E28-DAF164AEC17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530" y="3817449"/>
            <a:ext cx="326928" cy="326928"/>
          </a:xfrm>
          <a:prstGeom prst="rect">
            <a:avLst/>
          </a:prstGeom>
        </p:spPr>
      </p:pic>
      <p:grpSp>
        <p:nvGrpSpPr>
          <p:cNvPr id="59" name="Grupo 58">
            <a:extLst>
              <a:ext uri="{FF2B5EF4-FFF2-40B4-BE49-F238E27FC236}">
                <a16:creationId xmlns:a16="http://schemas.microsoft.com/office/drawing/2014/main" id="{C133B35A-E392-479B-BB7C-9BBE468E3875}"/>
              </a:ext>
            </a:extLst>
          </p:cNvPr>
          <p:cNvGrpSpPr/>
          <p:nvPr/>
        </p:nvGrpSpPr>
        <p:grpSpPr>
          <a:xfrm rot="20132917">
            <a:off x="3334835" y="2751425"/>
            <a:ext cx="956654" cy="796091"/>
            <a:chOff x="3032746" y="2911653"/>
            <a:chExt cx="1225771" cy="1024412"/>
          </a:xfrm>
        </p:grpSpPr>
        <p:sp>
          <p:nvSpPr>
            <p:cNvPr id="60" name="Rectángulo: esquinas redondeadas 59">
              <a:extLst>
                <a:ext uri="{FF2B5EF4-FFF2-40B4-BE49-F238E27FC236}">
                  <a16:creationId xmlns:a16="http://schemas.microsoft.com/office/drawing/2014/main" id="{C398A9C3-2061-475A-8EC0-F441B11108C7}"/>
                </a:ext>
              </a:extLst>
            </p:cNvPr>
            <p:cNvSpPr/>
            <p:nvPr/>
          </p:nvSpPr>
          <p:spPr>
            <a:xfrm>
              <a:off x="3032746" y="3429000"/>
              <a:ext cx="1225771" cy="507065"/>
            </a:xfrm>
            <a:prstGeom prst="roundRect">
              <a:avLst/>
            </a:prstGeom>
            <a:solidFill>
              <a:schemeClr val="bg1"/>
            </a:solidFill>
            <a:ln w="571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  <a:scene3d>
                <a:camera prst="orthographicFront"/>
                <a:lightRig rig="soft" dir="t">
                  <a:rot lat="0" lon="0" rev="15600000"/>
                </a:lightRig>
              </a:scene3d>
              <a:sp3d extrusionH="57150" prstMaterial="softEdge">
                <a:bevelT w="25400" h="38100"/>
              </a:sp3d>
            </a:bodyPr>
            <a:lstStyle/>
            <a:p>
              <a:pPr algn="ctr"/>
              <a:r>
                <a:rPr lang="es-ES" b="1" dirty="0">
                  <a:ln w="0"/>
                  <a:solidFill>
                    <a:srgbClr val="C0000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gency FB" panose="020B0503020202020204" pitchFamily="34" charset="0"/>
                  <a:cs typeface="Aharoni" panose="020B0604020202020204" pitchFamily="2" charset="-79"/>
                </a:rPr>
                <a:t>CERRADO</a:t>
              </a:r>
            </a:p>
          </p:txBody>
        </p:sp>
        <p:sp>
          <p:nvSpPr>
            <p:cNvPr id="61" name="Triángulo isósceles 60">
              <a:extLst>
                <a:ext uri="{FF2B5EF4-FFF2-40B4-BE49-F238E27FC236}">
                  <a16:creationId xmlns:a16="http://schemas.microsoft.com/office/drawing/2014/main" id="{F1A3256F-FB8C-4B95-9295-4E3A0A6AD478}"/>
                </a:ext>
              </a:extLst>
            </p:cNvPr>
            <p:cNvSpPr/>
            <p:nvPr/>
          </p:nvSpPr>
          <p:spPr>
            <a:xfrm>
              <a:off x="3216838" y="2911653"/>
              <a:ext cx="811873" cy="507065"/>
            </a:xfrm>
            <a:prstGeom prst="triangle">
              <a:avLst>
                <a:gd name="adj" fmla="val 51224"/>
              </a:avLst>
            </a:prstGeom>
            <a:noFill/>
            <a:ln w="381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grpSp>
        <p:nvGrpSpPr>
          <p:cNvPr id="62" name="Grupo 61">
            <a:extLst>
              <a:ext uri="{FF2B5EF4-FFF2-40B4-BE49-F238E27FC236}">
                <a16:creationId xmlns:a16="http://schemas.microsoft.com/office/drawing/2014/main" id="{F6659179-D278-4B75-829B-55B2A420E43C}"/>
              </a:ext>
            </a:extLst>
          </p:cNvPr>
          <p:cNvGrpSpPr/>
          <p:nvPr/>
        </p:nvGrpSpPr>
        <p:grpSpPr>
          <a:xfrm>
            <a:off x="3070875" y="3231395"/>
            <a:ext cx="1117730" cy="937704"/>
            <a:chOff x="3032746" y="3023663"/>
            <a:chExt cx="1225771" cy="1028416"/>
          </a:xfrm>
        </p:grpSpPr>
        <p:sp>
          <p:nvSpPr>
            <p:cNvPr id="63" name="Rectángulo: esquinas redondeadas 62">
              <a:extLst>
                <a:ext uri="{FF2B5EF4-FFF2-40B4-BE49-F238E27FC236}">
                  <a16:creationId xmlns:a16="http://schemas.microsoft.com/office/drawing/2014/main" id="{61309989-A797-4B49-87BF-D52A4C2FE6DD}"/>
                </a:ext>
              </a:extLst>
            </p:cNvPr>
            <p:cNvSpPr/>
            <p:nvPr/>
          </p:nvSpPr>
          <p:spPr>
            <a:xfrm>
              <a:off x="3032746" y="3545014"/>
              <a:ext cx="1225771" cy="507065"/>
            </a:xfrm>
            <a:prstGeom prst="roundRect">
              <a:avLst>
                <a:gd name="adj" fmla="val 0"/>
              </a:avLst>
            </a:prstGeom>
            <a:solidFill>
              <a:schemeClr val="bg1"/>
            </a:solidFill>
            <a:ln w="57150">
              <a:solidFill>
                <a:srgbClr val="31D31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  <a:scene3d>
                <a:camera prst="orthographicFront"/>
                <a:lightRig rig="soft" dir="t">
                  <a:rot lat="0" lon="0" rev="15600000"/>
                </a:lightRig>
              </a:scene3d>
              <a:sp3d extrusionH="57150" prstMaterial="softEdge">
                <a:bevelT w="25400" h="38100"/>
              </a:sp3d>
            </a:bodyPr>
            <a:lstStyle/>
            <a:p>
              <a:pPr algn="ctr"/>
              <a:r>
                <a:rPr lang="es-ES" b="1" dirty="0">
                  <a:ln w="0"/>
                  <a:solidFill>
                    <a:srgbClr val="31D31B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haroni" panose="02010803020104030203" pitchFamily="2" charset="-79"/>
                  <a:cs typeface="Aharoni" panose="02010803020104030203" pitchFamily="2" charset="-79"/>
                </a:rPr>
                <a:t>ABIERTO</a:t>
              </a:r>
              <a:endParaRPr lang="es-ES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31D31B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endParaRPr>
            </a:p>
          </p:txBody>
        </p:sp>
        <p:sp>
          <p:nvSpPr>
            <p:cNvPr id="64" name="Triángulo isósceles 63">
              <a:extLst>
                <a:ext uri="{FF2B5EF4-FFF2-40B4-BE49-F238E27FC236}">
                  <a16:creationId xmlns:a16="http://schemas.microsoft.com/office/drawing/2014/main" id="{0AE15971-F80D-4311-8BE7-44CEA4A0B4AD}"/>
                </a:ext>
              </a:extLst>
            </p:cNvPr>
            <p:cNvSpPr/>
            <p:nvPr/>
          </p:nvSpPr>
          <p:spPr>
            <a:xfrm>
              <a:off x="3216838" y="3023663"/>
              <a:ext cx="811873" cy="507065"/>
            </a:xfrm>
            <a:prstGeom prst="triangle">
              <a:avLst>
                <a:gd name="adj" fmla="val 51224"/>
              </a:avLst>
            </a:prstGeom>
            <a:noFill/>
            <a:ln w="38100">
              <a:solidFill>
                <a:srgbClr val="31D31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pic>
        <p:nvPicPr>
          <p:cNvPr id="68" name="Imagen 67" descr="Icono&#10;&#10;Descripción generada automáticamente">
            <a:extLst>
              <a:ext uri="{FF2B5EF4-FFF2-40B4-BE49-F238E27FC236}">
                <a16:creationId xmlns:a16="http://schemas.microsoft.com/office/drawing/2014/main" id="{D4C41C8C-9917-42AE-AF0A-5FEB65C6C662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6714" y="2796831"/>
            <a:ext cx="1043234" cy="1043234"/>
          </a:xfrm>
          <a:prstGeom prst="rect">
            <a:avLst/>
          </a:prstGeom>
        </p:spPr>
      </p:pic>
      <p:pic>
        <p:nvPicPr>
          <p:cNvPr id="69" name="Imagen 68" descr="Icono&#10;&#10;Descripción generada automáticamente">
            <a:extLst>
              <a:ext uri="{FF2B5EF4-FFF2-40B4-BE49-F238E27FC236}">
                <a16:creationId xmlns:a16="http://schemas.microsoft.com/office/drawing/2014/main" id="{2D92A962-D463-4EDC-BB02-CE33537F5AB6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4691" y="3311275"/>
            <a:ext cx="1024154" cy="1024154"/>
          </a:xfrm>
          <a:prstGeom prst="rect">
            <a:avLst/>
          </a:prstGeom>
        </p:spPr>
      </p:pic>
      <p:pic>
        <p:nvPicPr>
          <p:cNvPr id="71" name="Imagen 70" descr="Icono&#10;&#10;Descripción generada automáticamente">
            <a:extLst>
              <a:ext uri="{FF2B5EF4-FFF2-40B4-BE49-F238E27FC236}">
                <a16:creationId xmlns:a16="http://schemas.microsoft.com/office/drawing/2014/main" id="{69C689D3-AA1E-4B6B-857F-473ADAF17E4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2673" y="2730070"/>
            <a:ext cx="1454048" cy="1454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968958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7C8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Imagen 38" descr="Imagen que contiene texto, dibujo, señal&#10;&#10;Descripción generada automáticamente">
            <a:extLst>
              <a:ext uri="{FF2B5EF4-FFF2-40B4-BE49-F238E27FC236}">
                <a16:creationId xmlns:a16="http://schemas.microsoft.com/office/drawing/2014/main" id="{60B9EB33-8380-4634-8D57-8D0ED51A754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983" y="2849572"/>
            <a:ext cx="1550376" cy="1550376"/>
          </a:xfrm>
          <a:prstGeom prst="rect">
            <a:avLst/>
          </a:prstGeom>
        </p:spPr>
      </p:pic>
      <p:pic>
        <p:nvPicPr>
          <p:cNvPr id="34" name="Imagen 33" descr="Imagen que contiene competencia de atletismo, reloj&#10;&#10;Descripción generada automáticamente">
            <a:extLst>
              <a:ext uri="{FF2B5EF4-FFF2-40B4-BE49-F238E27FC236}">
                <a16:creationId xmlns:a16="http://schemas.microsoft.com/office/drawing/2014/main" id="{B86893B0-530A-444E-8529-83F77B864F3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4778" y="2790464"/>
            <a:ext cx="1556749" cy="1556749"/>
          </a:xfrm>
          <a:prstGeom prst="rect">
            <a:avLst/>
          </a:prstGeom>
          <a:ln>
            <a:noFill/>
          </a:ln>
          <a:effectLst/>
        </p:spPr>
      </p:pic>
      <p:sp>
        <p:nvSpPr>
          <p:cNvPr id="22" name="Rectángulo 21">
            <a:extLst>
              <a:ext uri="{FF2B5EF4-FFF2-40B4-BE49-F238E27FC236}">
                <a16:creationId xmlns:a16="http://schemas.microsoft.com/office/drawing/2014/main" id="{3A153BBE-109D-49C1-B73F-D3AF68303151}"/>
              </a:ext>
            </a:extLst>
          </p:cNvPr>
          <p:cNvSpPr/>
          <p:nvPr/>
        </p:nvSpPr>
        <p:spPr>
          <a:xfrm>
            <a:off x="0" y="-13677"/>
            <a:ext cx="9906000" cy="1989677"/>
          </a:xfrm>
          <a:prstGeom prst="rect">
            <a:avLst/>
          </a:prstGeom>
          <a:solidFill>
            <a:srgbClr val="003DF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" name="CuadroTexto 5"/>
          <p:cNvSpPr txBox="1">
            <a:spLocks noGrp="1"/>
          </p:cNvSpPr>
          <p:nvPr>
            <p:ph type="ctrTitle"/>
          </p:nvPr>
        </p:nvSpPr>
        <p:spPr>
          <a:xfrm>
            <a:off x="0" y="449099"/>
            <a:ext cx="7200000" cy="3139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1600" b="1" dirty="0">
                <a:solidFill>
                  <a:schemeClr val="bg1"/>
                </a:solidFill>
                <a:latin typeface="Lato" pitchFamily="34" charset="0"/>
              </a:rPr>
              <a:t>PROYECTO DE PRESUPUESTOS 2021</a:t>
            </a:r>
          </a:p>
        </p:txBody>
      </p:sp>
      <p:sp>
        <p:nvSpPr>
          <p:cNvPr id="7" name="CuadroTexto 5"/>
          <p:cNvSpPr txBox="1">
            <a:spLocks/>
          </p:cNvSpPr>
          <p:nvPr/>
        </p:nvSpPr>
        <p:spPr>
          <a:xfrm>
            <a:off x="0" y="819635"/>
            <a:ext cx="7200000" cy="424732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b">
            <a:sp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827088" eaLnBrk="0" fontAlgn="base" hangingPunct="0">
              <a:spcAft>
                <a:spcPct val="0"/>
              </a:spcAft>
            </a:pPr>
            <a:r>
              <a:rPr lang="es-ES" altLang="es-ES" sz="2400" b="1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MEDIO AMBIENTE Y MOVILIDAD</a:t>
            </a:r>
          </a:p>
        </p:txBody>
      </p:sp>
      <p:sp>
        <p:nvSpPr>
          <p:cNvPr id="13" name="Rectángulo: esquinas redondeadas 12">
            <a:extLst>
              <a:ext uri="{FF2B5EF4-FFF2-40B4-BE49-F238E27FC236}">
                <a16:creationId xmlns:a16="http://schemas.microsoft.com/office/drawing/2014/main" id="{93B085C5-E63D-423B-B0AF-94261A050FBB}"/>
              </a:ext>
            </a:extLst>
          </p:cNvPr>
          <p:cNvSpPr/>
          <p:nvPr/>
        </p:nvSpPr>
        <p:spPr>
          <a:xfrm>
            <a:off x="13446" y="1214656"/>
            <a:ext cx="7199999" cy="424732"/>
          </a:xfrm>
          <a:prstGeom prst="roundRect">
            <a:avLst/>
          </a:prstGeom>
          <a:noFill/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000" b="1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2.493 trabajadores</a:t>
            </a:r>
          </a:p>
        </p:txBody>
      </p:sp>
      <p:sp>
        <p:nvSpPr>
          <p:cNvPr id="14" name="Rectángulo: esquinas redondeadas 13">
            <a:extLst>
              <a:ext uri="{FF2B5EF4-FFF2-40B4-BE49-F238E27FC236}">
                <a16:creationId xmlns:a16="http://schemas.microsoft.com/office/drawing/2014/main" id="{07A88C88-EEEC-49A0-B5C9-9EF89D2265FF}"/>
              </a:ext>
            </a:extLst>
          </p:cNvPr>
          <p:cNvSpPr/>
          <p:nvPr/>
        </p:nvSpPr>
        <p:spPr>
          <a:xfrm>
            <a:off x="6461067" y="5137455"/>
            <a:ext cx="2134427" cy="1047382"/>
          </a:xfrm>
          <a:prstGeom prst="roundRect">
            <a:avLst/>
          </a:prstGeom>
          <a:noFill/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b="1" dirty="0">
              <a:solidFill>
                <a:schemeClr val="tx1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algn="ctr"/>
            <a:endParaRPr lang="es-ES" b="1" dirty="0">
              <a:solidFill>
                <a:schemeClr val="tx1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algn="ctr"/>
            <a:endParaRPr lang="es-ES" sz="1600" dirty="0">
              <a:solidFill>
                <a:schemeClr val="tx1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27" name="Rectángulo 26">
            <a:extLst>
              <a:ext uri="{FF2B5EF4-FFF2-40B4-BE49-F238E27FC236}">
                <a16:creationId xmlns:a16="http://schemas.microsoft.com/office/drawing/2014/main" id="{46837A19-7224-458A-A026-9A8D8E186592}"/>
              </a:ext>
            </a:extLst>
          </p:cNvPr>
          <p:cNvSpPr/>
          <p:nvPr/>
        </p:nvSpPr>
        <p:spPr>
          <a:xfrm>
            <a:off x="0" y="6196139"/>
            <a:ext cx="9906000" cy="674473"/>
          </a:xfrm>
          <a:prstGeom prst="rect">
            <a:avLst/>
          </a:prstGeom>
          <a:solidFill>
            <a:srgbClr val="003DF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28" name="Imagen 27" descr="Texto&#10;&#10;Descripción generada automáticamente">
            <a:extLst>
              <a:ext uri="{FF2B5EF4-FFF2-40B4-BE49-F238E27FC236}">
                <a16:creationId xmlns:a16="http://schemas.microsoft.com/office/drawing/2014/main" id="{7FCB3C35-03B5-4A42-BF2C-387A9C2A238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2864" y="6136950"/>
            <a:ext cx="3280273" cy="791500"/>
          </a:xfrm>
          <a:prstGeom prst="rect">
            <a:avLst/>
          </a:prstGeom>
        </p:spPr>
      </p:pic>
      <p:sp>
        <p:nvSpPr>
          <p:cNvPr id="23" name="Rectángulo 22">
            <a:extLst>
              <a:ext uri="{FF2B5EF4-FFF2-40B4-BE49-F238E27FC236}">
                <a16:creationId xmlns:a16="http://schemas.microsoft.com/office/drawing/2014/main" id="{A8AFA423-C4C1-4A1B-BC92-76B997E00400}"/>
              </a:ext>
            </a:extLst>
          </p:cNvPr>
          <p:cNvSpPr/>
          <p:nvPr/>
        </p:nvSpPr>
        <p:spPr>
          <a:xfrm>
            <a:off x="414" y="6060334"/>
            <a:ext cx="9924636" cy="1309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6" name="Rectángulo 25">
            <a:extLst>
              <a:ext uri="{FF2B5EF4-FFF2-40B4-BE49-F238E27FC236}">
                <a16:creationId xmlns:a16="http://schemas.microsoft.com/office/drawing/2014/main" id="{054CAE51-EA9E-43AD-A5CF-1F85C77C1320}"/>
              </a:ext>
            </a:extLst>
          </p:cNvPr>
          <p:cNvSpPr/>
          <p:nvPr/>
        </p:nvSpPr>
        <p:spPr>
          <a:xfrm>
            <a:off x="-9111" y="1971695"/>
            <a:ext cx="9924636" cy="1309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40" name="Imagen 39" descr="Icono&#10;&#10;Descripción generada automáticamente">
            <a:extLst>
              <a:ext uri="{FF2B5EF4-FFF2-40B4-BE49-F238E27FC236}">
                <a16:creationId xmlns:a16="http://schemas.microsoft.com/office/drawing/2014/main" id="{618E1613-F286-4712-8DE4-63FFE9C5E8F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8869" y="3229739"/>
            <a:ext cx="609890" cy="609890"/>
          </a:xfrm>
          <a:prstGeom prst="rect">
            <a:avLst/>
          </a:prstGeom>
        </p:spPr>
      </p:pic>
      <p:sp>
        <p:nvSpPr>
          <p:cNvPr id="41" name="CuadroTexto 40">
            <a:extLst>
              <a:ext uri="{FF2B5EF4-FFF2-40B4-BE49-F238E27FC236}">
                <a16:creationId xmlns:a16="http://schemas.microsoft.com/office/drawing/2014/main" id="{B318A52C-0212-446C-8F47-78321B897E5D}"/>
              </a:ext>
            </a:extLst>
          </p:cNvPr>
          <p:cNvSpPr txBox="1"/>
          <p:nvPr/>
        </p:nvSpPr>
        <p:spPr>
          <a:xfrm>
            <a:off x="4907228" y="4418596"/>
            <a:ext cx="213442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b="1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23 M€</a:t>
            </a:r>
          </a:p>
          <a:p>
            <a:pPr algn="ctr"/>
            <a:r>
              <a:rPr lang="es-ES" sz="1600" b="1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PARKINGS DISUASORIOS</a:t>
            </a:r>
          </a:p>
        </p:txBody>
      </p:sp>
      <p:sp>
        <p:nvSpPr>
          <p:cNvPr id="43" name="CuadroTexto 42">
            <a:extLst>
              <a:ext uri="{FF2B5EF4-FFF2-40B4-BE49-F238E27FC236}">
                <a16:creationId xmlns:a16="http://schemas.microsoft.com/office/drawing/2014/main" id="{8213E005-B855-4612-A2C5-C08A08D87827}"/>
              </a:ext>
            </a:extLst>
          </p:cNvPr>
          <p:cNvSpPr txBox="1"/>
          <p:nvPr/>
        </p:nvSpPr>
        <p:spPr>
          <a:xfrm>
            <a:off x="2767002" y="4418596"/>
            <a:ext cx="189615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b="1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+45 %</a:t>
            </a:r>
          </a:p>
          <a:p>
            <a:pPr algn="ctr"/>
            <a:r>
              <a:rPr lang="es-ES" sz="1600" b="1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LIMPIEZA </a:t>
            </a:r>
          </a:p>
          <a:p>
            <a:pPr algn="ctr"/>
            <a:r>
              <a:rPr lang="es-ES" sz="1600" b="1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VIARIA</a:t>
            </a:r>
          </a:p>
        </p:txBody>
      </p:sp>
      <p:sp>
        <p:nvSpPr>
          <p:cNvPr id="44" name="CuadroTexto 43">
            <a:extLst>
              <a:ext uri="{FF2B5EF4-FFF2-40B4-BE49-F238E27FC236}">
                <a16:creationId xmlns:a16="http://schemas.microsoft.com/office/drawing/2014/main" id="{92F5B934-7ED6-4714-BE23-A7AB802F65D4}"/>
              </a:ext>
            </a:extLst>
          </p:cNvPr>
          <p:cNvSpPr txBox="1"/>
          <p:nvPr/>
        </p:nvSpPr>
        <p:spPr>
          <a:xfrm>
            <a:off x="7333350" y="4418596"/>
            <a:ext cx="181260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b="1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+63%</a:t>
            </a:r>
          </a:p>
          <a:p>
            <a:pPr algn="ctr"/>
            <a:r>
              <a:rPr lang="es-ES" sz="1600" b="1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ZONAS </a:t>
            </a:r>
          </a:p>
          <a:p>
            <a:pPr algn="ctr"/>
            <a:r>
              <a:rPr lang="es-ES" sz="1600" b="1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VERDES</a:t>
            </a:r>
          </a:p>
        </p:txBody>
      </p:sp>
      <p:sp>
        <p:nvSpPr>
          <p:cNvPr id="45" name="CuadroTexto 44">
            <a:extLst>
              <a:ext uri="{FF2B5EF4-FFF2-40B4-BE49-F238E27FC236}">
                <a16:creationId xmlns:a16="http://schemas.microsoft.com/office/drawing/2014/main" id="{DFDCA758-120F-4D7F-A703-9E323EAE6041}"/>
              </a:ext>
            </a:extLst>
          </p:cNvPr>
          <p:cNvSpPr txBox="1"/>
          <p:nvPr/>
        </p:nvSpPr>
        <p:spPr>
          <a:xfrm>
            <a:off x="379232" y="4418596"/>
            <a:ext cx="213442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b="1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30 M€</a:t>
            </a:r>
          </a:p>
          <a:p>
            <a:pPr algn="ctr"/>
            <a:r>
              <a:rPr lang="es-ES" sz="1600" b="1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NUDO NORTE</a:t>
            </a:r>
          </a:p>
          <a:p>
            <a:pPr algn="ctr"/>
            <a:r>
              <a:rPr lang="es-ES" sz="2400" b="1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3 M€ </a:t>
            </a:r>
          </a:p>
          <a:p>
            <a:pPr algn="ctr"/>
            <a:r>
              <a:rPr lang="es-ES" sz="1600" b="1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PASILLO VERDE A-5</a:t>
            </a:r>
          </a:p>
        </p:txBody>
      </p:sp>
      <p:sp>
        <p:nvSpPr>
          <p:cNvPr id="46" name="Elipse 45">
            <a:extLst>
              <a:ext uri="{FF2B5EF4-FFF2-40B4-BE49-F238E27FC236}">
                <a16:creationId xmlns:a16="http://schemas.microsoft.com/office/drawing/2014/main" id="{DF704E39-6E16-44B7-8286-E83D7C7E60D2}"/>
              </a:ext>
            </a:extLst>
          </p:cNvPr>
          <p:cNvSpPr/>
          <p:nvPr/>
        </p:nvSpPr>
        <p:spPr>
          <a:xfrm>
            <a:off x="7448550" y="69197"/>
            <a:ext cx="1938209" cy="1801339"/>
          </a:xfrm>
          <a:prstGeom prst="ellipse">
            <a:avLst/>
          </a:prstGeom>
          <a:solidFill>
            <a:schemeClr val="bg1"/>
          </a:solidFill>
          <a:ln w="57150" cap="rnd">
            <a:solidFill>
              <a:srgbClr val="003DF6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36000" tIns="36000" rIns="36000" bIns="36000" rtlCol="0" anchor="ctr"/>
          <a:lstStyle/>
          <a:p>
            <a:pPr algn="ctr"/>
            <a:r>
              <a:rPr lang="es-ES" b="1" dirty="0">
                <a:solidFill>
                  <a:srgbClr val="003DF6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Total</a:t>
            </a:r>
          </a:p>
          <a:p>
            <a:pPr algn="ctr"/>
            <a:r>
              <a:rPr lang="es-ES" sz="2400" b="1" dirty="0">
                <a:solidFill>
                  <a:srgbClr val="003DF6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1.500,29 M€</a:t>
            </a:r>
            <a:r>
              <a:rPr lang="es-ES" b="1" dirty="0">
                <a:solidFill>
                  <a:srgbClr val="003DF6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</a:p>
          <a:p>
            <a:pPr algn="ctr"/>
            <a:r>
              <a:rPr lang="es-ES" dirty="0">
                <a:solidFill>
                  <a:srgbClr val="003DF6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+98 M€</a:t>
            </a:r>
          </a:p>
          <a:p>
            <a:pPr algn="ctr"/>
            <a:r>
              <a:rPr lang="es-ES" dirty="0">
                <a:solidFill>
                  <a:srgbClr val="003DF6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+7%</a:t>
            </a:r>
            <a:endParaRPr lang="es-ES" dirty="0">
              <a:solidFill>
                <a:srgbClr val="003DF6"/>
              </a:solidFill>
            </a:endParaRPr>
          </a:p>
        </p:txBody>
      </p:sp>
      <p:pic>
        <p:nvPicPr>
          <p:cNvPr id="4" name="Imagen 3" descr="Icono&#10;&#10;Descripción generada automáticamente">
            <a:extLst>
              <a:ext uri="{FF2B5EF4-FFF2-40B4-BE49-F238E27FC236}">
                <a16:creationId xmlns:a16="http://schemas.microsoft.com/office/drawing/2014/main" id="{ED87B300-DADB-4B4B-936B-374DDDC01AFB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colorTemperature colorTemp="8517"/>
                    </a14:imgEffect>
                    <a14:imgEffect>
                      <a14:saturation sat="146000"/>
                    </a14:imgEffect>
                    <a14:imgEffect>
                      <a14:brightnessContrast bright="2000" contras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1597" y="2734689"/>
            <a:ext cx="1805829" cy="1805829"/>
          </a:xfrm>
          <a:prstGeom prst="rect">
            <a:avLst/>
          </a:prstGeom>
        </p:spPr>
      </p:pic>
      <p:pic>
        <p:nvPicPr>
          <p:cNvPr id="8" name="Imagen 7" descr="Icono&#10;&#10;Descripción generada automáticamente">
            <a:extLst>
              <a:ext uri="{FF2B5EF4-FFF2-40B4-BE49-F238E27FC236}">
                <a16:creationId xmlns:a16="http://schemas.microsoft.com/office/drawing/2014/main" id="{33D758F7-521B-4E06-B2AB-DD3EF718264C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2524" y="2735756"/>
            <a:ext cx="1630451" cy="16304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743678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7C8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Imagen 19" descr="Imagen que contiene Forma&#10;&#10;Descripción generada automáticamente">
            <a:extLst>
              <a:ext uri="{FF2B5EF4-FFF2-40B4-BE49-F238E27FC236}">
                <a16:creationId xmlns:a16="http://schemas.microsoft.com/office/drawing/2014/main" id="{EDD76B08-497B-45EE-B96F-D8DBF00C04B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3833" y="2777572"/>
            <a:ext cx="1532597" cy="1532597"/>
          </a:xfrm>
          <a:prstGeom prst="rect">
            <a:avLst/>
          </a:prstGeom>
        </p:spPr>
      </p:pic>
      <p:pic>
        <p:nvPicPr>
          <p:cNvPr id="19" name="Imagen 18" descr="Imagen que contiene cerca&#10;&#10;Descripción generada automáticamente">
            <a:extLst>
              <a:ext uri="{FF2B5EF4-FFF2-40B4-BE49-F238E27FC236}">
                <a16:creationId xmlns:a16="http://schemas.microsoft.com/office/drawing/2014/main" id="{B2989DE9-EC26-4C17-92F7-FC53A6ACC21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754" y="2500164"/>
            <a:ext cx="2020101" cy="2067259"/>
          </a:xfrm>
          <a:prstGeom prst="rect">
            <a:avLst/>
          </a:prstGeom>
          <a:ln>
            <a:noFill/>
          </a:ln>
          <a:effectLst/>
        </p:spPr>
      </p:pic>
      <p:sp>
        <p:nvSpPr>
          <p:cNvPr id="22" name="Rectángulo 21">
            <a:extLst>
              <a:ext uri="{FF2B5EF4-FFF2-40B4-BE49-F238E27FC236}">
                <a16:creationId xmlns:a16="http://schemas.microsoft.com/office/drawing/2014/main" id="{3A153BBE-109D-49C1-B73F-D3AF68303151}"/>
              </a:ext>
            </a:extLst>
          </p:cNvPr>
          <p:cNvSpPr/>
          <p:nvPr/>
        </p:nvSpPr>
        <p:spPr>
          <a:xfrm>
            <a:off x="0" y="-13677"/>
            <a:ext cx="9906000" cy="1989677"/>
          </a:xfrm>
          <a:prstGeom prst="rect">
            <a:avLst/>
          </a:prstGeom>
          <a:solidFill>
            <a:srgbClr val="003DF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" name="CuadroTexto 5"/>
          <p:cNvSpPr txBox="1">
            <a:spLocks noGrp="1"/>
          </p:cNvSpPr>
          <p:nvPr>
            <p:ph type="ctrTitle"/>
          </p:nvPr>
        </p:nvSpPr>
        <p:spPr>
          <a:xfrm>
            <a:off x="0" y="449099"/>
            <a:ext cx="7200000" cy="3139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1600" b="1" dirty="0">
                <a:solidFill>
                  <a:schemeClr val="bg1"/>
                </a:solidFill>
                <a:latin typeface="Lato" pitchFamily="34" charset="0"/>
              </a:rPr>
              <a:t>PROYECTO DE PRESUPUESTOS 2021</a:t>
            </a:r>
          </a:p>
        </p:txBody>
      </p:sp>
      <p:sp>
        <p:nvSpPr>
          <p:cNvPr id="7" name="CuadroTexto 5"/>
          <p:cNvSpPr txBox="1">
            <a:spLocks/>
          </p:cNvSpPr>
          <p:nvPr/>
        </p:nvSpPr>
        <p:spPr>
          <a:xfrm>
            <a:off x="0" y="819635"/>
            <a:ext cx="7200000" cy="424732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b">
            <a:sp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827088" eaLnBrk="0" fontAlgn="base" hangingPunct="0">
              <a:spcAft>
                <a:spcPct val="0"/>
              </a:spcAft>
            </a:pPr>
            <a:r>
              <a:rPr lang="es-ES" altLang="es-ES" sz="2400" b="1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DESARROLLO URBANO</a:t>
            </a:r>
          </a:p>
        </p:txBody>
      </p:sp>
      <p:sp>
        <p:nvSpPr>
          <p:cNvPr id="13" name="Rectángulo: esquinas redondeadas 12">
            <a:extLst>
              <a:ext uri="{FF2B5EF4-FFF2-40B4-BE49-F238E27FC236}">
                <a16:creationId xmlns:a16="http://schemas.microsoft.com/office/drawing/2014/main" id="{93B085C5-E63D-423B-B0AF-94261A050FBB}"/>
              </a:ext>
            </a:extLst>
          </p:cNvPr>
          <p:cNvSpPr/>
          <p:nvPr/>
        </p:nvSpPr>
        <p:spPr>
          <a:xfrm>
            <a:off x="13446" y="1214656"/>
            <a:ext cx="7199999" cy="424732"/>
          </a:xfrm>
          <a:prstGeom prst="roundRect">
            <a:avLst/>
          </a:prstGeom>
          <a:noFill/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000" b="1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869 trabajadores</a:t>
            </a:r>
          </a:p>
        </p:txBody>
      </p:sp>
      <p:sp>
        <p:nvSpPr>
          <p:cNvPr id="14" name="Rectángulo: esquinas redondeadas 13">
            <a:extLst>
              <a:ext uri="{FF2B5EF4-FFF2-40B4-BE49-F238E27FC236}">
                <a16:creationId xmlns:a16="http://schemas.microsoft.com/office/drawing/2014/main" id="{07A88C88-EEEC-49A0-B5C9-9EF89D2265FF}"/>
              </a:ext>
            </a:extLst>
          </p:cNvPr>
          <p:cNvSpPr/>
          <p:nvPr/>
        </p:nvSpPr>
        <p:spPr>
          <a:xfrm>
            <a:off x="6461067" y="5137455"/>
            <a:ext cx="2134427" cy="1047382"/>
          </a:xfrm>
          <a:prstGeom prst="roundRect">
            <a:avLst/>
          </a:prstGeom>
          <a:noFill/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b="1" dirty="0">
              <a:solidFill>
                <a:schemeClr val="tx1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algn="ctr"/>
            <a:endParaRPr lang="es-ES" b="1" dirty="0">
              <a:solidFill>
                <a:schemeClr val="tx1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algn="ctr"/>
            <a:endParaRPr lang="es-ES" sz="1600" dirty="0">
              <a:solidFill>
                <a:schemeClr val="tx1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27" name="Rectángulo 26">
            <a:extLst>
              <a:ext uri="{FF2B5EF4-FFF2-40B4-BE49-F238E27FC236}">
                <a16:creationId xmlns:a16="http://schemas.microsoft.com/office/drawing/2014/main" id="{46837A19-7224-458A-A026-9A8D8E186592}"/>
              </a:ext>
            </a:extLst>
          </p:cNvPr>
          <p:cNvSpPr/>
          <p:nvPr/>
        </p:nvSpPr>
        <p:spPr>
          <a:xfrm>
            <a:off x="0" y="6196139"/>
            <a:ext cx="9906000" cy="674473"/>
          </a:xfrm>
          <a:prstGeom prst="rect">
            <a:avLst/>
          </a:prstGeom>
          <a:solidFill>
            <a:srgbClr val="003DF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28" name="Imagen 27" descr="Texto&#10;&#10;Descripción generada automáticamente">
            <a:extLst>
              <a:ext uri="{FF2B5EF4-FFF2-40B4-BE49-F238E27FC236}">
                <a16:creationId xmlns:a16="http://schemas.microsoft.com/office/drawing/2014/main" id="{7FCB3C35-03B5-4A42-BF2C-387A9C2A238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2864" y="6136950"/>
            <a:ext cx="3280273" cy="791500"/>
          </a:xfrm>
          <a:prstGeom prst="rect">
            <a:avLst/>
          </a:prstGeom>
        </p:spPr>
      </p:pic>
      <p:sp>
        <p:nvSpPr>
          <p:cNvPr id="23" name="Rectángulo 22">
            <a:extLst>
              <a:ext uri="{FF2B5EF4-FFF2-40B4-BE49-F238E27FC236}">
                <a16:creationId xmlns:a16="http://schemas.microsoft.com/office/drawing/2014/main" id="{A8AFA423-C4C1-4A1B-BC92-76B997E00400}"/>
              </a:ext>
            </a:extLst>
          </p:cNvPr>
          <p:cNvSpPr/>
          <p:nvPr/>
        </p:nvSpPr>
        <p:spPr>
          <a:xfrm>
            <a:off x="414" y="6060334"/>
            <a:ext cx="9924636" cy="1309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6" name="Rectángulo 25">
            <a:extLst>
              <a:ext uri="{FF2B5EF4-FFF2-40B4-BE49-F238E27FC236}">
                <a16:creationId xmlns:a16="http://schemas.microsoft.com/office/drawing/2014/main" id="{054CAE51-EA9E-43AD-A5CF-1F85C77C1320}"/>
              </a:ext>
            </a:extLst>
          </p:cNvPr>
          <p:cNvSpPr/>
          <p:nvPr/>
        </p:nvSpPr>
        <p:spPr>
          <a:xfrm>
            <a:off x="-9111" y="1971695"/>
            <a:ext cx="9924636" cy="1309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2" name="Elipse 41">
            <a:extLst>
              <a:ext uri="{FF2B5EF4-FFF2-40B4-BE49-F238E27FC236}">
                <a16:creationId xmlns:a16="http://schemas.microsoft.com/office/drawing/2014/main" id="{0EBFE35A-5709-4A82-A481-3A7E35640C73}"/>
              </a:ext>
            </a:extLst>
          </p:cNvPr>
          <p:cNvSpPr/>
          <p:nvPr/>
        </p:nvSpPr>
        <p:spPr>
          <a:xfrm>
            <a:off x="7510915" y="116823"/>
            <a:ext cx="1875844" cy="1737870"/>
          </a:xfrm>
          <a:prstGeom prst="ellipse">
            <a:avLst/>
          </a:prstGeom>
          <a:solidFill>
            <a:schemeClr val="bg1"/>
          </a:solidFill>
          <a:ln w="57150" cap="rnd">
            <a:solidFill>
              <a:srgbClr val="003DF6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36000" tIns="36000" rIns="36000" bIns="36000" rtlCol="0" anchor="ctr"/>
          <a:lstStyle/>
          <a:p>
            <a:pPr algn="ctr"/>
            <a:r>
              <a:rPr lang="es-ES" b="1" dirty="0">
                <a:solidFill>
                  <a:srgbClr val="003DF6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Total</a:t>
            </a:r>
          </a:p>
          <a:p>
            <a:pPr algn="ctr"/>
            <a:r>
              <a:rPr lang="es-ES" sz="2400" b="1" dirty="0">
                <a:solidFill>
                  <a:srgbClr val="003DF6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322,47 M€</a:t>
            </a:r>
            <a:r>
              <a:rPr lang="es-ES" b="1" dirty="0">
                <a:solidFill>
                  <a:srgbClr val="003DF6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</a:p>
          <a:p>
            <a:pPr algn="ctr"/>
            <a:r>
              <a:rPr lang="es-ES" dirty="0">
                <a:solidFill>
                  <a:srgbClr val="003DF6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+44 M€</a:t>
            </a:r>
          </a:p>
          <a:p>
            <a:pPr algn="ctr"/>
            <a:r>
              <a:rPr lang="es-ES" dirty="0">
                <a:solidFill>
                  <a:srgbClr val="003DF6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+15,8%</a:t>
            </a:r>
            <a:endParaRPr lang="es-ES" dirty="0">
              <a:solidFill>
                <a:srgbClr val="003DF6"/>
              </a:solidFill>
            </a:endParaRPr>
          </a:p>
        </p:txBody>
      </p:sp>
      <p:sp>
        <p:nvSpPr>
          <p:cNvPr id="24" name="CuadroTexto 23">
            <a:extLst>
              <a:ext uri="{FF2B5EF4-FFF2-40B4-BE49-F238E27FC236}">
                <a16:creationId xmlns:a16="http://schemas.microsoft.com/office/drawing/2014/main" id="{A2CFB30D-915F-451B-925A-A1D0ACA91DB4}"/>
              </a:ext>
            </a:extLst>
          </p:cNvPr>
          <p:cNvSpPr txBox="1"/>
          <p:nvPr/>
        </p:nvSpPr>
        <p:spPr>
          <a:xfrm>
            <a:off x="3949255" y="4368631"/>
            <a:ext cx="233665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b="1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120 M€</a:t>
            </a:r>
          </a:p>
          <a:p>
            <a:pPr algn="ctr"/>
            <a:r>
              <a:rPr lang="es-ES" sz="1600" b="1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APORTACIÓN A EMPRESA MUNICIPAL DE LA VIVIENDA</a:t>
            </a:r>
          </a:p>
        </p:txBody>
      </p:sp>
      <p:sp>
        <p:nvSpPr>
          <p:cNvPr id="25" name="CuadroTexto 24">
            <a:extLst>
              <a:ext uri="{FF2B5EF4-FFF2-40B4-BE49-F238E27FC236}">
                <a16:creationId xmlns:a16="http://schemas.microsoft.com/office/drawing/2014/main" id="{1D250790-6676-4539-AEBE-CC9728C58ED2}"/>
              </a:ext>
            </a:extLst>
          </p:cNvPr>
          <p:cNvSpPr txBox="1"/>
          <p:nvPr/>
        </p:nvSpPr>
        <p:spPr>
          <a:xfrm>
            <a:off x="7038643" y="4389824"/>
            <a:ext cx="205909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600" b="1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DESARROLLOS DEL SURESTE Y MADRID NUEVO NORTE</a:t>
            </a:r>
          </a:p>
        </p:txBody>
      </p:sp>
      <p:sp>
        <p:nvSpPr>
          <p:cNvPr id="29" name="CuadroTexto 28">
            <a:extLst>
              <a:ext uri="{FF2B5EF4-FFF2-40B4-BE49-F238E27FC236}">
                <a16:creationId xmlns:a16="http://schemas.microsoft.com/office/drawing/2014/main" id="{4CC4B0A9-C1A5-4A7F-8D8E-8EE3DD7D96FE}"/>
              </a:ext>
            </a:extLst>
          </p:cNvPr>
          <p:cNvSpPr txBox="1"/>
          <p:nvPr/>
        </p:nvSpPr>
        <p:spPr>
          <a:xfrm>
            <a:off x="929899" y="4360307"/>
            <a:ext cx="226994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b="1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13 M€</a:t>
            </a:r>
          </a:p>
          <a:p>
            <a:pPr algn="ctr"/>
            <a:r>
              <a:rPr lang="es-ES" sz="1600" b="1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BOSQUE METROPOLITANO</a:t>
            </a:r>
          </a:p>
        </p:txBody>
      </p:sp>
      <p:pic>
        <p:nvPicPr>
          <p:cNvPr id="3" name="Imagen 2" descr="Imagen que contiene señal, texto, reloj&#10;&#10;Descripción generada automáticamente">
            <a:extLst>
              <a:ext uri="{FF2B5EF4-FFF2-40B4-BE49-F238E27FC236}">
                <a16:creationId xmlns:a16="http://schemas.microsoft.com/office/drawing/2014/main" id="{8ED754EF-3FE5-498C-92F5-D3F5C2C151E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6867" y="2748403"/>
            <a:ext cx="1611904" cy="1611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573256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7C8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Imagen 29" descr="Imagen que contiene Icono&#10;&#10;Descripción generada automáticamente">
            <a:extLst>
              <a:ext uri="{FF2B5EF4-FFF2-40B4-BE49-F238E27FC236}">
                <a16:creationId xmlns:a16="http://schemas.microsoft.com/office/drawing/2014/main" id="{87BB6499-8A67-460B-99B0-B47506E5FA5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5099" y="2663328"/>
            <a:ext cx="1738842" cy="1738842"/>
          </a:xfrm>
          <a:prstGeom prst="rect">
            <a:avLst/>
          </a:prstGeom>
        </p:spPr>
      </p:pic>
      <p:pic>
        <p:nvPicPr>
          <p:cNvPr id="21" name="Imagen 20" descr="Icono&#10;&#10;Descripción generada automáticamente">
            <a:extLst>
              <a:ext uri="{FF2B5EF4-FFF2-40B4-BE49-F238E27FC236}">
                <a16:creationId xmlns:a16="http://schemas.microsoft.com/office/drawing/2014/main" id="{672873A9-6EB7-48F0-A7FB-97E81BD32A2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4169" y="2829332"/>
            <a:ext cx="1437661" cy="1437661"/>
          </a:xfrm>
          <a:prstGeom prst="rect">
            <a:avLst/>
          </a:prstGeom>
        </p:spPr>
      </p:pic>
      <p:sp>
        <p:nvSpPr>
          <p:cNvPr id="22" name="Rectángulo 21">
            <a:extLst>
              <a:ext uri="{FF2B5EF4-FFF2-40B4-BE49-F238E27FC236}">
                <a16:creationId xmlns:a16="http://schemas.microsoft.com/office/drawing/2014/main" id="{3A153BBE-109D-49C1-B73F-D3AF68303151}"/>
              </a:ext>
            </a:extLst>
          </p:cNvPr>
          <p:cNvSpPr/>
          <p:nvPr/>
        </p:nvSpPr>
        <p:spPr>
          <a:xfrm>
            <a:off x="0" y="-13677"/>
            <a:ext cx="9906000" cy="1989677"/>
          </a:xfrm>
          <a:prstGeom prst="rect">
            <a:avLst/>
          </a:prstGeom>
          <a:solidFill>
            <a:srgbClr val="003DF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" name="CuadroTexto 5"/>
          <p:cNvSpPr txBox="1">
            <a:spLocks noGrp="1"/>
          </p:cNvSpPr>
          <p:nvPr>
            <p:ph type="ctrTitle"/>
          </p:nvPr>
        </p:nvSpPr>
        <p:spPr>
          <a:xfrm>
            <a:off x="0" y="449099"/>
            <a:ext cx="7200000" cy="3139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1600" b="1" dirty="0">
                <a:solidFill>
                  <a:schemeClr val="bg1"/>
                </a:solidFill>
                <a:latin typeface="Lato" pitchFamily="34" charset="0"/>
              </a:rPr>
              <a:t>PROYECTO DE PRESUPUESTOS 2021</a:t>
            </a:r>
          </a:p>
        </p:txBody>
      </p:sp>
      <p:sp>
        <p:nvSpPr>
          <p:cNvPr id="7" name="CuadroTexto 5"/>
          <p:cNvSpPr txBox="1">
            <a:spLocks/>
          </p:cNvSpPr>
          <p:nvPr/>
        </p:nvSpPr>
        <p:spPr>
          <a:xfrm>
            <a:off x="0" y="789924"/>
            <a:ext cx="7200000" cy="424732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b">
            <a:sp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827088" eaLnBrk="0" fontAlgn="base" hangingPunct="0">
              <a:spcAft>
                <a:spcPct val="0"/>
              </a:spcAft>
            </a:pPr>
            <a:r>
              <a:rPr lang="es-ES" altLang="es-ES" sz="2400" b="1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HACIENDA Y PERSONAL</a:t>
            </a:r>
          </a:p>
        </p:txBody>
      </p:sp>
      <p:sp>
        <p:nvSpPr>
          <p:cNvPr id="13" name="Rectángulo: esquinas redondeadas 12">
            <a:extLst>
              <a:ext uri="{FF2B5EF4-FFF2-40B4-BE49-F238E27FC236}">
                <a16:creationId xmlns:a16="http://schemas.microsoft.com/office/drawing/2014/main" id="{93B085C5-E63D-423B-B0AF-94261A050FBB}"/>
              </a:ext>
            </a:extLst>
          </p:cNvPr>
          <p:cNvSpPr/>
          <p:nvPr/>
        </p:nvSpPr>
        <p:spPr>
          <a:xfrm>
            <a:off x="13446" y="1214656"/>
            <a:ext cx="7199999" cy="424732"/>
          </a:xfrm>
          <a:prstGeom prst="roundRect">
            <a:avLst/>
          </a:prstGeom>
          <a:noFill/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000" b="1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1.859 trabajadores</a:t>
            </a:r>
          </a:p>
        </p:txBody>
      </p:sp>
      <p:sp>
        <p:nvSpPr>
          <p:cNvPr id="14" name="Rectángulo: esquinas redondeadas 13">
            <a:extLst>
              <a:ext uri="{FF2B5EF4-FFF2-40B4-BE49-F238E27FC236}">
                <a16:creationId xmlns:a16="http://schemas.microsoft.com/office/drawing/2014/main" id="{07A88C88-EEEC-49A0-B5C9-9EF89D2265FF}"/>
              </a:ext>
            </a:extLst>
          </p:cNvPr>
          <p:cNvSpPr/>
          <p:nvPr/>
        </p:nvSpPr>
        <p:spPr>
          <a:xfrm>
            <a:off x="6461067" y="5137455"/>
            <a:ext cx="2134427" cy="1047382"/>
          </a:xfrm>
          <a:prstGeom prst="roundRect">
            <a:avLst/>
          </a:prstGeom>
          <a:noFill/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b="1" dirty="0">
              <a:solidFill>
                <a:schemeClr val="tx1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algn="ctr"/>
            <a:endParaRPr lang="es-ES" b="1" dirty="0">
              <a:solidFill>
                <a:schemeClr val="tx1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algn="ctr"/>
            <a:endParaRPr lang="es-ES" sz="1600" dirty="0">
              <a:solidFill>
                <a:schemeClr val="tx1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27" name="Rectángulo 26">
            <a:extLst>
              <a:ext uri="{FF2B5EF4-FFF2-40B4-BE49-F238E27FC236}">
                <a16:creationId xmlns:a16="http://schemas.microsoft.com/office/drawing/2014/main" id="{46837A19-7224-458A-A026-9A8D8E186592}"/>
              </a:ext>
            </a:extLst>
          </p:cNvPr>
          <p:cNvSpPr/>
          <p:nvPr/>
        </p:nvSpPr>
        <p:spPr>
          <a:xfrm>
            <a:off x="0" y="6196139"/>
            <a:ext cx="9906000" cy="674473"/>
          </a:xfrm>
          <a:prstGeom prst="rect">
            <a:avLst/>
          </a:prstGeom>
          <a:solidFill>
            <a:srgbClr val="003DF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28" name="Imagen 27" descr="Texto&#10;&#10;Descripción generada automáticamente">
            <a:extLst>
              <a:ext uri="{FF2B5EF4-FFF2-40B4-BE49-F238E27FC236}">
                <a16:creationId xmlns:a16="http://schemas.microsoft.com/office/drawing/2014/main" id="{7FCB3C35-03B5-4A42-BF2C-387A9C2A238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2864" y="6136950"/>
            <a:ext cx="3280273" cy="791500"/>
          </a:xfrm>
          <a:prstGeom prst="rect">
            <a:avLst/>
          </a:prstGeom>
        </p:spPr>
      </p:pic>
      <p:sp>
        <p:nvSpPr>
          <p:cNvPr id="23" name="Rectángulo 22">
            <a:extLst>
              <a:ext uri="{FF2B5EF4-FFF2-40B4-BE49-F238E27FC236}">
                <a16:creationId xmlns:a16="http://schemas.microsoft.com/office/drawing/2014/main" id="{A8AFA423-C4C1-4A1B-BC92-76B997E00400}"/>
              </a:ext>
            </a:extLst>
          </p:cNvPr>
          <p:cNvSpPr/>
          <p:nvPr/>
        </p:nvSpPr>
        <p:spPr>
          <a:xfrm>
            <a:off x="414" y="6060334"/>
            <a:ext cx="9924636" cy="1309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6" name="Rectángulo 25">
            <a:extLst>
              <a:ext uri="{FF2B5EF4-FFF2-40B4-BE49-F238E27FC236}">
                <a16:creationId xmlns:a16="http://schemas.microsoft.com/office/drawing/2014/main" id="{054CAE51-EA9E-43AD-A5CF-1F85C77C1320}"/>
              </a:ext>
            </a:extLst>
          </p:cNvPr>
          <p:cNvSpPr/>
          <p:nvPr/>
        </p:nvSpPr>
        <p:spPr>
          <a:xfrm>
            <a:off x="-9111" y="1971695"/>
            <a:ext cx="9924636" cy="1309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2" name="Elipse 41">
            <a:extLst>
              <a:ext uri="{FF2B5EF4-FFF2-40B4-BE49-F238E27FC236}">
                <a16:creationId xmlns:a16="http://schemas.microsoft.com/office/drawing/2014/main" id="{0EBFE35A-5709-4A82-A481-3A7E35640C73}"/>
              </a:ext>
            </a:extLst>
          </p:cNvPr>
          <p:cNvSpPr/>
          <p:nvPr/>
        </p:nvSpPr>
        <p:spPr>
          <a:xfrm>
            <a:off x="7510915" y="116823"/>
            <a:ext cx="1875844" cy="1737870"/>
          </a:xfrm>
          <a:prstGeom prst="ellipse">
            <a:avLst/>
          </a:prstGeom>
          <a:solidFill>
            <a:schemeClr val="bg1"/>
          </a:solidFill>
          <a:ln w="57150" cap="rnd">
            <a:solidFill>
              <a:srgbClr val="003DF6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36000" tIns="36000" rIns="36000" bIns="36000" rtlCol="0" anchor="ctr"/>
          <a:lstStyle/>
          <a:p>
            <a:pPr algn="ctr"/>
            <a:r>
              <a:rPr lang="es-ES" b="1" dirty="0">
                <a:solidFill>
                  <a:srgbClr val="003DF6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Total</a:t>
            </a:r>
          </a:p>
          <a:p>
            <a:pPr algn="ctr"/>
            <a:r>
              <a:rPr lang="es-ES" sz="2400" b="1" dirty="0">
                <a:solidFill>
                  <a:srgbClr val="003DF6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320,29 M€</a:t>
            </a:r>
            <a:r>
              <a:rPr lang="es-ES" b="1" dirty="0">
                <a:solidFill>
                  <a:srgbClr val="003DF6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</a:p>
          <a:p>
            <a:pPr algn="ctr"/>
            <a:r>
              <a:rPr lang="es-ES" dirty="0">
                <a:solidFill>
                  <a:srgbClr val="003DF6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-31 M€</a:t>
            </a:r>
          </a:p>
          <a:p>
            <a:pPr algn="ctr"/>
            <a:r>
              <a:rPr lang="es-ES" dirty="0">
                <a:solidFill>
                  <a:srgbClr val="003DF6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-8,9%</a:t>
            </a:r>
            <a:endParaRPr lang="es-ES" dirty="0">
              <a:solidFill>
                <a:srgbClr val="003DF6"/>
              </a:solidFill>
            </a:endParaRPr>
          </a:p>
        </p:txBody>
      </p:sp>
      <p:sp>
        <p:nvSpPr>
          <p:cNvPr id="31" name="CuadroTexto 30">
            <a:extLst>
              <a:ext uri="{FF2B5EF4-FFF2-40B4-BE49-F238E27FC236}">
                <a16:creationId xmlns:a16="http://schemas.microsoft.com/office/drawing/2014/main" id="{B07C45B2-4CB9-4DF1-8CAB-F66D36BB95B9}"/>
              </a:ext>
            </a:extLst>
          </p:cNvPr>
          <p:cNvSpPr txBox="1"/>
          <p:nvPr/>
        </p:nvSpPr>
        <p:spPr>
          <a:xfrm>
            <a:off x="4004921" y="4351724"/>
            <a:ext cx="189615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b="1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5 M€</a:t>
            </a:r>
          </a:p>
          <a:p>
            <a:pPr algn="ctr"/>
            <a:r>
              <a:rPr lang="es-ES" sz="1600" b="1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FORMACIÓN DE PERSONAL</a:t>
            </a:r>
          </a:p>
        </p:txBody>
      </p:sp>
      <p:sp>
        <p:nvSpPr>
          <p:cNvPr id="32" name="CuadroTexto 31">
            <a:extLst>
              <a:ext uri="{FF2B5EF4-FFF2-40B4-BE49-F238E27FC236}">
                <a16:creationId xmlns:a16="http://schemas.microsoft.com/office/drawing/2014/main" id="{76DA0F99-2C22-44EA-915A-F80ACFEA0AED}"/>
              </a:ext>
            </a:extLst>
          </p:cNvPr>
          <p:cNvSpPr txBox="1"/>
          <p:nvPr/>
        </p:nvSpPr>
        <p:spPr>
          <a:xfrm>
            <a:off x="6811328" y="4335466"/>
            <a:ext cx="205909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b="1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-13 M€</a:t>
            </a:r>
          </a:p>
          <a:p>
            <a:pPr algn="ctr"/>
            <a:r>
              <a:rPr lang="es-ES" sz="1600" b="1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MENOS GASTOS FINANCIEROS DE INTERESES</a:t>
            </a:r>
          </a:p>
        </p:txBody>
      </p:sp>
      <p:sp>
        <p:nvSpPr>
          <p:cNvPr id="33" name="CuadroTexto 32">
            <a:extLst>
              <a:ext uri="{FF2B5EF4-FFF2-40B4-BE49-F238E27FC236}">
                <a16:creationId xmlns:a16="http://schemas.microsoft.com/office/drawing/2014/main" id="{64589AD3-ECCB-4CC8-BF95-E61392B067AB}"/>
              </a:ext>
            </a:extLst>
          </p:cNvPr>
          <p:cNvSpPr txBox="1"/>
          <p:nvPr/>
        </p:nvSpPr>
        <p:spPr>
          <a:xfrm>
            <a:off x="824729" y="4351336"/>
            <a:ext cx="226994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b="1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61 M€</a:t>
            </a:r>
          </a:p>
          <a:p>
            <a:pPr algn="ctr"/>
            <a:r>
              <a:rPr lang="es-ES" sz="1600" b="1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AGENCIA </a:t>
            </a:r>
          </a:p>
          <a:p>
            <a:pPr algn="ctr"/>
            <a:r>
              <a:rPr lang="es-ES" sz="1600" b="1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TRIBUTARIA</a:t>
            </a:r>
          </a:p>
        </p:txBody>
      </p:sp>
      <p:pic>
        <p:nvPicPr>
          <p:cNvPr id="9" name="Imagen 8" descr="Icono&#10;&#10;Descripción generada automáticamente">
            <a:extLst>
              <a:ext uri="{FF2B5EF4-FFF2-40B4-BE49-F238E27FC236}">
                <a16:creationId xmlns:a16="http://schemas.microsoft.com/office/drawing/2014/main" id="{FD6BEAE5-A24E-479D-80BF-1ECFE0F23B9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1583" y="2777572"/>
            <a:ext cx="1418587" cy="14185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046725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7C8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Imagen 20" descr="Icono&#10;&#10;Descripción generada automáticamente">
            <a:extLst>
              <a:ext uri="{FF2B5EF4-FFF2-40B4-BE49-F238E27FC236}">
                <a16:creationId xmlns:a16="http://schemas.microsoft.com/office/drawing/2014/main" id="{B6D3C05E-38C7-4CD9-9B0F-C450C915E72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851" y="2766483"/>
            <a:ext cx="1480230" cy="1480230"/>
          </a:xfrm>
          <a:prstGeom prst="rect">
            <a:avLst/>
          </a:prstGeom>
        </p:spPr>
      </p:pic>
      <p:sp>
        <p:nvSpPr>
          <p:cNvPr id="22" name="Rectángulo 21">
            <a:extLst>
              <a:ext uri="{FF2B5EF4-FFF2-40B4-BE49-F238E27FC236}">
                <a16:creationId xmlns:a16="http://schemas.microsoft.com/office/drawing/2014/main" id="{3A153BBE-109D-49C1-B73F-D3AF68303151}"/>
              </a:ext>
            </a:extLst>
          </p:cNvPr>
          <p:cNvSpPr/>
          <p:nvPr/>
        </p:nvSpPr>
        <p:spPr>
          <a:xfrm>
            <a:off x="0" y="-13677"/>
            <a:ext cx="9906000" cy="1989677"/>
          </a:xfrm>
          <a:prstGeom prst="rect">
            <a:avLst/>
          </a:prstGeom>
          <a:solidFill>
            <a:srgbClr val="003DF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" name="CuadroTexto 5"/>
          <p:cNvSpPr txBox="1">
            <a:spLocks noGrp="1"/>
          </p:cNvSpPr>
          <p:nvPr>
            <p:ph type="ctrTitle"/>
          </p:nvPr>
        </p:nvSpPr>
        <p:spPr>
          <a:xfrm>
            <a:off x="0" y="449099"/>
            <a:ext cx="7200000" cy="3139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1600" b="1" dirty="0">
                <a:solidFill>
                  <a:schemeClr val="bg1"/>
                </a:solidFill>
                <a:latin typeface="Lato" pitchFamily="34" charset="0"/>
              </a:rPr>
              <a:t>PROYECTO DE PRESUPUESTOS 2021</a:t>
            </a:r>
          </a:p>
        </p:txBody>
      </p:sp>
      <p:sp>
        <p:nvSpPr>
          <p:cNvPr id="7" name="CuadroTexto 5"/>
          <p:cNvSpPr txBox="1">
            <a:spLocks/>
          </p:cNvSpPr>
          <p:nvPr/>
        </p:nvSpPr>
        <p:spPr>
          <a:xfrm>
            <a:off x="0" y="819635"/>
            <a:ext cx="7200000" cy="424732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b">
            <a:sp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827088" eaLnBrk="0" fontAlgn="base" hangingPunct="0">
              <a:spcAft>
                <a:spcPct val="0"/>
              </a:spcAft>
            </a:pPr>
            <a:r>
              <a:rPr lang="es-ES" altLang="es-ES" sz="2400" b="1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FAMILIAS, IGUALDAD Y BIENESTAR SOCIAL</a:t>
            </a:r>
          </a:p>
        </p:txBody>
      </p:sp>
      <p:sp>
        <p:nvSpPr>
          <p:cNvPr id="13" name="Rectángulo: esquinas redondeadas 12">
            <a:extLst>
              <a:ext uri="{FF2B5EF4-FFF2-40B4-BE49-F238E27FC236}">
                <a16:creationId xmlns:a16="http://schemas.microsoft.com/office/drawing/2014/main" id="{93B085C5-E63D-423B-B0AF-94261A050FBB}"/>
              </a:ext>
            </a:extLst>
          </p:cNvPr>
          <p:cNvSpPr/>
          <p:nvPr/>
        </p:nvSpPr>
        <p:spPr>
          <a:xfrm>
            <a:off x="13446" y="1214656"/>
            <a:ext cx="7199999" cy="424732"/>
          </a:xfrm>
          <a:prstGeom prst="roundRect">
            <a:avLst/>
          </a:prstGeom>
          <a:noFill/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000" b="1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937 trabajadores</a:t>
            </a:r>
          </a:p>
        </p:txBody>
      </p:sp>
      <p:sp>
        <p:nvSpPr>
          <p:cNvPr id="14" name="Rectángulo: esquinas redondeadas 13">
            <a:extLst>
              <a:ext uri="{FF2B5EF4-FFF2-40B4-BE49-F238E27FC236}">
                <a16:creationId xmlns:a16="http://schemas.microsoft.com/office/drawing/2014/main" id="{07A88C88-EEEC-49A0-B5C9-9EF89D2265FF}"/>
              </a:ext>
            </a:extLst>
          </p:cNvPr>
          <p:cNvSpPr/>
          <p:nvPr/>
        </p:nvSpPr>
        <p:spPr>
          <a:xfrm>
            <a:off x="6461067" y="5137455"/>
            <a:ext cx="2134427" cy="1047382"/>
          </a:xfrm>
          <a:prstGeom prst="roundRect">
            <a:avLst/>
          </a:prstGeom>
          <a:noFill/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b="1" dirty="0">
              <a:solidFill>
                <a:schemeClr val="tx1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algn="ctr"/>
            <a:endParaRPr lang="es-ES" b="1" dirty="0">
              <a:solidFill>
                <a:schemeClr val="tx1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algn="ctr"/>
            <a:endParaRPr lang="es-ES" sz="1600" dirty="0">
              <a:solidFill>
                <a:schemeClr val="tx1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27" name="Rectángulo 26">
            <a:extLst>
              <a:ext uri="{FF2B5EF4-FFF2-40B4-BE49-F238E27FC236}">
                <a16:creationId xmlns:a16="http://schemas.microsoft.com/office/drawing/2014/main" id="{46837A19-7224-458A-A026-9A8D8E186592}"/>
              </a:ext>
            </a:extLst>
          </p:cNvPr>
          <p:cNvSpPr/>
          <p:nvPr/>
        </p:nvSpPr>
        <p:spPr>
          <a:xfrm>
            <a:off x="0" y="6196139"/>
            <a:ext cx="9906000" cy="674473"/>
          </a:xfrm>
          <a:prstGeom prst="rect">
            <a:avLst/>
          </a:prstGeom>
          <a:solidFill>
            <a:srgbClr val="003DF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28" name="Imagen 27" descr="Texto&#10;&#10;Descripción generada automáticamente">
            <a:extLst>
              <a:ext uri="{FF2B5EF4-FFF2-40B4-BE49-F238E27FC236}">
                <a16:creationId xmlns:a16="http://schemas.microsoft.com/office/drawing/2014/main" id="{7FCB3C35-03B5-4A42-BF2C-387A9C2A238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2864" y="6136950"/>
            <a:ext cx="3280273" cy="791500"/>
          </a:xfrm>
          <a:prstGeom prst="rect">
            <a:avLst/>
          </a:prstGeom>
        </p:spPr>
      </p:pic>
      <p:sp>
        <p:nvSpPr>
          <p:cNvPr id="23" name="Rectángulo 22">
            <a:extLst>
              <a:ext uri="{FF2B5EF4-FFF2-40B4-BE49-F238E27FC236}">
                <a16:creationId xmlns:a16="http://schemas.microsoft.com/office/drawing/2014/main" id="{A8AFA423-C4C1-4A1B-BC92-76B997E00400}"/>
              </a:ext>
            </a:extLst>
          </p:cNvPr>
          <p:cNvSpPr/>
          <p:nvPr/>
        </p:nvSpPr>
        <p:spPr>
          <a:xfrm>
            <a:off x="414" y="6069859"/>
            <a:ext cx="9924636" cy="1309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6" name="Rectángulo 25">
            <a:extLst>
              <a:ext uri="{FF2B5EF4-FFF2-40B4-BE49-F238E27FC236}">
                <a16:creationId xmlns:a16="http://schemas.microsoft.com/office/drawing/2014/main" id="{054CAE51-EA9E-43AD-A5CF-1F85C77C1320}"/>
              </a:ext>
            </a:extLst>
          </p:cNvPr>
          <p:cNvSpPr/>
          <p:nvPr/>
        </p:nvSpPr>
        <p:spPr>
          <a:xfrm>
            <a:off x="-9111" y="1971695"/>
            <a:ext cx="9924636" cy="1309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2" name="Elipse 41">
            <a:extLst>
              <a:ext uri="{FF2B5EF4-FFF2-40B4-BE49-F238E27FC236}">
                <a16:creationId xmlns:a16="http://schemas.microsoft.com/office/drawing/2014/main" id="{0EBFE35A-5709-4A82-A481-3A7E35640C73}"/>
              </a:ext>
            </a:extLst>
          </p:cNvPr>
          <p:cNvSpPr/>
          <p:nvPr/>
        </p:nvSpPr>
        <p:spPr>
          <a:xfrm>
            <a:off x="7510915" y="116823"/>
            <a:ext cx="1875844" cy="1737870"/>
          </a:xfrm>
          <a:prstGeom prst="ellipse">
            <a:avLst/>
          </a:prstGeom>
          <a:solidFill>
            <a:schemeClr val="bg1"/>
          </a:solidFill>
          <a:ln w="57150" cap="rnd">
            <a:solidFill>
              <a:srgbClr val="003DF6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36000" tIns="36000" rIns="36000" bIns="36000" rtlCol="0" anchor="ctr"/>
          <a:lstStyle/>
          <a:p>
            <a:pPr algn="ctr"/>
            <a:r>
              <a:rPr lang="es-ES" b="1" dirty="0">
                <a:solidFill>
                  <a:srgbClr val="003DF6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Total</a:t>
            </a:r>
          </a:p>
          <a:p>
            <a:pPr algn="ctr"/>
            <a:r>
              <a:rPr lang="es-ES" sz="2400" b="1" dirty="0">
                <a:solidFill>
                  <a:srgbClr val="003DF6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283,09 M€</a:t>
            </a:r>
            <a:r>
              <a:rPr lang="es-ES" b="1" dirty="0">
                <a:solidFill>
                  <a:srgbClr val="003DF6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</a:p>
          <a:p>
            <a:pPr algn="ctr"/>
            <a:r>
              <a:rPr lang="es-ES" dirty="0">
                <a:solidFill>
                  <a:srgbClr val="003DF6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+22 M€</a:t>
            </a:r>
          </a:p>
          <a:p>
            <a:pPr algn="ctr"/>
            <a:r>
              <a:rPr lang="es-ES" dirty="0">
                <a:solidFill>
                  <a:srgbClr val="003DF6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+8,2%</a:t>
            </a:r>
            <a:endParaRPr lang="es-ES" dirty="0">
              <a:solidFill>
                <a:srgbClr val="003DF6"/>
              </a:solidFill>
            </a:endParaRPr>
          </a:p>
        </p:txBody>
      </p:sp>
      <p:sp>
        <p:nvSpPr>
          <p:cNvPr id="32" name="CuadroTexto 31">
            <a:extLst>
              <a:ext uri="{FF2B5EF4-FFF2-40B4-BE49-F238E27FC236}">
                <a16:creationId xmlns:a16="http://schemas.microsoft.com/office/drawing/2014/main" id="{3B055D58-3D1E-4E1D-ADBC-8AF23AE7ABB1}"/>
              </a:ext>
            </a:extLst>
          </p:cNvPr>
          <p:cNvSpPr txBox="1"/>
          <p:nvPr/>
        </p:nvSpPr>
        <p:spPr>
          <a:xfrm>
            <a:off x="552734" y="4330867"/>
            <a:ext cx="2598104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b="1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70 M€ </a:t>
            </a:r>
          </a:p>
          <a:p>
            <a:pPr algn="ctr"/>
            <a:r>
              <a:rPr lang="es-ES" sz="1600" b="1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EMERGENCIA </a:t>
            </a:r>
          </a:p>
          <a:p>
            <a:pPr algn="ctr"/>
            <a:r>
              <a:rPr lang="es-ES" sz="1600" b="1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SOCIAL </a:t>
            </a:r>
          </a:p>
          <a:p>
            <a:pPr algn="ctr"/>
            <a:r>
              <a:rPr lang="es-ES" b="1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(+14 M€, +25,5%)</a:t>
            </a:r>
          </a:p>
        </p:txBody>
      </p:sp>
      <p:sp>
        <p:nvSpPr>
          <p:cNvPr id="33" name="CuadroTexto 32">
            <a:extLst>
              <a:ext uri="{FF2B5EF4-FFF2-40B4-BE49-F238E27FC236}">
                <a16:creationId xmlns:a16="http://schemas.microsoft.com/office/drawing/2014/main" id="{1564C44E-D563-4232-8864-AE945AEB7FF0}"/>
              </a:ext>
            </a:extLst>
          </p:cNvPr>
          <p:cNvSpPr txBox="1"/>
          <p:nvPr/>
        </p:nvSpPr>
        <p:spPr>
          <a:xfrm>
            <a:off x="6813225" y="4349917"/>
            <a:ext cx="226994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b="1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37 M€</a:t>
            </a:r>
          </a:p>
          <a:p>
            <a:pPr algn="ctr"/>
            <a:r>
              <a:rPr lang="es-ES" sz="1600" b="1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FAMILIA E INFANCIA</a:t>
            </a:r>
          </a:p>
        </p:txBody>
      </p:sp>
      <p:sp>
        <p:nvSpPr>
          <p:cNvPr id="34" name="CuadroTexto 33">
            <a:extLst>
              <a:ext uri="{FF2B5EF4-FFF2-40B4-BE49-F238E27FC236}">
                <a16:creationId xmlns:a16="http://schemas.microsoft.com/office/drawing/2014/main" id="{E39635B3-485B-41CB-821F-19CC44972E6C}"/>
              </a:ext>
            </a:extLst>
          </p:cNvPr>
          <p:cNvSpPr txBox="1"/>
          <p:nvPr/>
        </p:nvSpPr>
        <p:spPr>
          <a:xfrm>
            <a:off x="3768018" y="4349883"/>
            <a:ext cx="2370876" cy="11233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b="1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19 M€*</a:t>
            </a:r>
          </a:p>
          <a:p>
            <a:pPr algn="ctr"/>
            <a:r>
              <a:rPr lang="es-ES" sz="1600" b="1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TARJETA FAMILIAS</a:t>
            </a:r>
          </a:p>
          <a:p>
            <a:pPr algn="ctr"/>
            <a:r>
              <a:rPr lang="es-ES" sz="1400" b="1" i="1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*</a:t>
            </a:r>
            <a:r>
              <a:rPr lang="es-ES" sz="1300" b="1" i="1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Presupuestado en el Área de Familias y en los distritos</a:t>
            </a:r>
          </a:p>
        </p:txBody>
      </p:sp>
      <p:pic>
        <p:nvPicPr>
          <p:cNvPr id="20" name="Imagen 19" descr="Imagen que contiene microondas&#10;&#10;Descripción generada automáticamente">
            <a:extLst>
              <a:ext uri="{FF2B5EF4-FFF2-40B4-BE49-F238E27FC236}">
                <a16:creationId xmlns:a16="http://schemas.microsoft.com/office/drawing/2014/main" id="{759C79B6-59C5-4A66-B699-ADDDA57C5D5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8567" y="2584903"/>
            <a:ext cx="1758955" cy="1758955"/>
          </a:xfrm>
          <a:prstGeom prst="rect">
            <a:avLst/>
          </a:prstGeom>
        </p:spPr>
      </p:pic>
      <p:pic>
        <p:nvPicPr>
          <p:cNvPr id="3" name="Imagen 2" descr="Logotipo&#10;&#10;Descripción generada automáticamente">
            <a:extLst>
              <a:ext uri="{FF2B5EF4-FFF2-40B4-BE49-F238E27FC236}">
                <a16:creationId xmlns:a16="http://schemas.microsoft.com/office/drawing/2014/main" id="{6A815C99-7DB4-47AF-B37C-7D161D21264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artisticCrisscrossEtching/>
                    </a14:imgEffect>
                    <a14:imgEffect>
                      <a14:sharpenSoften amount="-25000"/>
                    </a14:imgEffect>
                    <a14:imgEffect>
                      <a14:colorTemperature colorTemp="9518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1873" y="2575244"/>
            <a:ext cx="1758955" cy="1758955"/>
          </a:xfrm>
          <a:prstGeom prst="rect">
            <a:avLst/>
          </a:prstGeom>
        </p:spPr>
      </p:pic>
      <p:pic>
        <p:nvPicPr>
          <p:cNvPr id="24" name="Imagen 23" descr="Imagen que contiene reloj&#10;&#10;Descripción generada automáticamente">
            <a:extLst>
              <a:ext uri="{FF2B5EF4-FFF2-40B4-BE49-F238E27FC236}">
                <a16:creationId xmlns:a16="http://schemas.microsoft.com/office/drawing/2014/main" id="{BD43A41F-11CB-45AA-8CA7-D936E24ACB9D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9922" y="3453153"/>
            <a:ext cx="798972" cy="7192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021078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7C8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CuadroTexto 23">
            <a:extLst>
              <a:ext uri="{FF2B5EF4-FFF2-40B4-BE49-F238E27FC236}">
                <a16:creationId xmlns:a16="http://schemas.microsoft.com/office/drawing/2014/main" id="{6C4B4340-C99D-4D65-995D-FAFCA468CE34}"/>
              </a:ext>
            </a:extLst>
          </p:cNvPr>
          <p:cNvSpPr txBox="1"/>
          <p:nvPr/>
        </p:nvSpPr>
        <p:spPr>
          <a:xfrm>
            <a:off x="4924590" y="4257786"/>
            <a:ext cx="234164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b="1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10 M€</a:t>
            </a:r>
          </a:p>
          <a:p>
            <a:pPr algn="ctr"/>
            <a:r>
              <a:rPr lang="es-ES" sz="1600" b="1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CUBRICIÓN M-30 ALTURA ANTIGUO CALDERÓN</a:t>
            </a:r>
          </a:p>
        </p:txBody>
      </p:sp>
      <p:sp>
        <p:nvSpPr>
          <p:cNvPr id="38" name="CuadroTexto 37">
            <a:extLst>
              <a:ext uri="{FF2B5EF4-FFF2-40B4-BE49-F238E27FC236}">
                <a16:creationId xmlns:a16="http://schemas.microsoft.com/office/drawing/2014/main" id="{888487F7-78DA-483C-823D-AB2D354563A9}"/>
              </a:ext>
            </a:extLst>
          </p:cNvPr>
          <p:cNvSpPr txBox="1"/>
          <p:nvPr/>
        </p:nvSpPr>
        <p:spPr>
          <a:xfrm>
            <a:off x="7403068" y="4277400"/>
            <a:ext cx="205909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b="1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42 M€</a:t>
            </a:r>
          </a:p>
          <a:p>
            <a:pPr algn="ctr"/>
            <a:r>
              <a:rPr lang="es-ES" sz="1600" b="1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FINALIZACIÓN OBRAS PLAZA DE ESPAÑA</a:t>
            </a:r>
          </a:p>
        </p:txBody>
      </p:sp>
      <p:grpSp>
        <p:nvGrpSpPr>
          <p:cNvPr id="25" name="Grupo 24">
            <a:extLst>
              <a:ext uri="{FF2B5EF4-FFF2-40B4-BE49-F238E27FC236}">
                <a16:creationId xmlns:a16="http://schemas.microsoft.com/office/drawing/2014/main" id="{0C61CD11-9B3B-4D27-A125-A4263C232199}"/>
              </a:ext>
            </a:extLst>
          </p:cNvPr>
          <p:cNvGrpSpPr/>
          <p:nvPr/>
        </p:nvGrpSpPr>
        <p:grpSpPr>
          <a:xfrm>
            <a:off x="5425862" y="2810399"/>
            <a:ext cx="1339096" cy="1378584"/>
            <a:chOff x="7656884" y="2858826"/>
            <a:chExt cx="1339096" cy="1378584"/>
          </a:xfrm>
        </p:grpSpPr>
        <p:pic>
          <p:nvPicPr>
            <p:cNvPr id="29" name="Imagen 28" descr="Icono&#10;&#10;Descripción generada automáticamente">
              <a:extLst>
                <a:ext uri="{FF2B5EF4-FFF2-40B4-BE49-F238E27FC236}">
                  <a16:creationId xmlns:a16="http://schemas.microsoft.com/office/drawing/2014/main" id="{8437DAE1-A3A2-478F-9E64-86F92A53CA4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56884" y="2858826"/>
              <a:ext cx="1339096" cy="1339096"/>
            </a:xfrm>
            <a:prstGeom prst="rect">
              <a:avLst/>
            </a:prstGeom>
          </p:spPr>
        </p:pic>
        <p:grpSp>
          <p:nvGrpSpPr>
            <p:cNvPr id="30" name="Grupo 29">
              <a:extLst>
                <a:ext uri="{FF2B5EF4-FFF2-40B4-BE49-F238E27FC236}">
                  <a16:creationId xmlns:a16="http://schemas.microsoft.com/office/drawing/2014/main" id="{683FE607-E36C-4DFF-A463-89468812D56C}"/>
                </a:ext>
              </a:extLst>
            </p:cNvPr>
            <p:cNvGrpSpPr/>
            <p:nvPr/>
          </p:nvGrpSpPr>
          <p:grpSpPr>
            <a:xfrm>
              <a:off x="7972425" y="3762375"/>
              <a:ext cx="647700" cy="475035"/>
              <a:chOff x="7972425" y="3762375"/>
              <a:chExt cx="647700" cy="475035"/>
            </a:xfrm>
          </p:grpSpPr>
          <p:sp>
            <p:nvSpPr>
              <p:cNvPr id="31" name="Trapecio 30">
                <a:extLst>
                  <a:ext uri="{FF2B5EF4-FFF2-40B4-BE49-F238E27FC236}">
                    <a16:creationId xmlns:a16="http://schemas.microsoft.com/office/drawing/2014/main" id="{DF1861EB-7C5A-481E-A62A-C1E5E9790232}"/>
                  </a:ext>
                </a:extLst>
              </p:cNvPr>
              <p:cNvSpPr/>
              <p:nvPr/>
            </p:nvSpPr>
            <p:spPr>
              <a:xfrm>
                <a:off x="7972425" y="3762375"/>
                <a:ext cx="647700" cy="435547"/>
              </a:xfrm>
              <a:prstGeom prst="trapezoid">
                <a:avLst/>
              </a:prstGeom>
              <a:solidFill>
                <a:schemeClr val="tx2">
                  <a:lumMod val="7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cxnSp>
            <p:nvCxnSpPr>
              <p:cNvPr id="32" name="Conector recto 31">
                <a:extLst>
                  <a:ext uri="{FF2B5EF4-FFF2-40B4-BE49-F238E27FC236}">
                    <a16:creationId xmlns:a16="http://schemas.microsoft.com/office/drawing/2014/main" id="{A9A21C95-83C2-4177-9FD3-D8097E209FC6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8086725" y="3791294"/>
                <a:ext cx="76200" cy="435547"/>
              </a:xfrm>
              <a:prstGeom prst="line">
                <a:avLst/>
              </a:prstGeom>
              <a:ln w="57150">
                <a:solidFill>
                  <a:schemeClr val="bg1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Conector recto 32">
                <a:extLst>
                  <a:ext uri="{FF2B5EF4-FFF2-40B4-BE49-F238E27FC236}">
                    <a16:creationId xmlns:a16="http://schemas.microsoft.com/office/drawing/2014/main" id="{85E0E2A8-D08D-407F-A441-884AB8BE63C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426834" y="3789731"/>
                <a:ext cx="108719" cy="447679"/>
              </a:xfrm>
              <a:prstGeom prst="line">
                <a:avLst/>
              </a:prstGeom>
              <a:ln w="57150">
                <a:solidFill>
                  <a:schemeClr val="bg1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pic>
        <p:nvPicPr>
          <p:cNvPr id="35" name="Imagen 34" descr="Imagen que contiene señal, dibujo&#10;&#10;Descripción generada automáticamente">
            <a:extLst>
              <a:ext uri="{FF2B5EF4-FFF2-40B4-BE49-F238E27FC236}">
                <a16:creationId xmlns:a16="http://schemas.microsoft.com/office/drawing/2014/main" id="{E4C5F9E1-702C-4A8B-A398-D297CA6B2CD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614097" y="2751263"/>
            <a:ext cx="1424669" cy="1424669"/>
          </a:xfrm>
          <a:prstGeom prst="rect">
            <a:avLst/>
          </a:prstGeom>
        </p:spPr>
      </p:pic>
      <p:pic>
        <p:nvPicPr>
          <p:cNvPr id="34" name="Imagen 33" descr="Imagen que contiene dibujo&#10;&#10;Descripción generada automáticamente">
            <a:extLst>
              <a:ext uri="{FF2B5EF4-FFF2-40B4-BE49-F238E27FC236}">
                <a16:creationId xmlns:a16="http://schemas.microsoft.com/office/drawing/2014/main" id="{7D67081D-E8B5-4E6F-BA05-C92FC474E96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9954" y="2882072"/>
            <a:ext cx="1520993" cy="1520993"/>
          </a:xfrm>
          <a:prstGeom prst="rect">
            <a:avLst/>
          </a:prstGeom>
        </p:spPr>
      </p:pic>
      <p:pic>
        <p:nvPicPr>
          <p:cNvPr id="21" name="Imagen 20" descr="Imagen que contiene señal&#10;&#10;Descripción generada automáticamente">
            <a:extLst>
              <a:ext uri="{FF2B5EF4-FFF2-40B4-BE49-F238E27FC236}">
                <a16:creationId xmlns:a16="http://schemas.microsoft.com/office/drawing/2014/main" id="{A55FDC5E-B53B-48D4-8967-6F457DB813E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179" y="2590530"/>
            <a:ext cx="1764670" cy="1844912"/>
          </a:xfrm>
          <a:prstGeom prst="rect">
            <a:avLst/>
          </a:prstGeom>
        </p:spPr>
      </p:pic>
      <p:sp>
        <p:nvSpPr>
          <p:cNvPr id="22" name="Rectángulo 21">
            <a:extLst>
              <a:ext uri="{FF2B5EF4-FFF2-40B4-BE49-F238E27FC236}">
                <a16:creationId xmlns:a16="http://schemas.microsoft.com/office/drawing/2014/main" id="{3A153BBE-109D-49C1-B73F-D3AF68303151}"/>
              </a:ext>
            </a:extLst>
          </p:cNvPr>
          <p:cNvSpPr/>
          <p:nvPr/>
        </p:nvSpPr>
        <p:spPr>
          <a:xfrm>
            <a:off x="0" y="-13677"/>
            <a:ext cx="9906000" cy="1989677"/>
          </a:xfrm>
          <a:prstGeom prst="rect">
            <a:avLst/>
          </a:prstGeom>
          <a:solidFill>
            <a:srgbClr val="003DF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" name="CuadroTexto 5"/>
          <p:cNvSpPr txBox="1">
            <a:spLocks noGrp="1"/>
          </p:cNvSpPr>
          <p:nvPr>
            <p:ph type="ctrTitle"/>
          </p:nvPr>
        </p:nvSpPr>
        <p:spPr>
          <a:xfrm>
            <a:off x="0" y="449099"/>
            <a:ext cx="7200000" cy="3139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1600" b="1" dirty="0">
                <a:solidFill>
                  <a:schemeClr val="bg1"/>
                </a:solidFill>
                <a:latin typeface="Lato" pitchFamily="34" charset="0"/>
              </a:rPr>
              <a:t>PROYECTO DE PRESUPUESTOS 2021</a:t>
            </a:r>
          </a:p>
        </p:txBody>
      </p:sp>
      <p:sp>
        <p:nvSpPr>
          <p:cNvPr id="7" name="CuadroTexto 5"/>
          <p:cNvSpPr txBox="1">
            <a:spLocks/>
          </p:cNvSpPr>
          <p:nvPr/>
        </p:nvSpPr>
        <p:spPr>
          <a:xfrm>
            <a:off x="0" y="819635"/>
            <a:ext cx="7200000" cy="424732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b">
            <a:sp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827088" eaLnBrk="0" fontAlgn="base" hangingPunct="0">
              <a:spcAft>
                <a:spcPct val="0"/>
              </a:spcAft>
            </a:pPr>
            <a:r>
              <a:rPr lang="es-ES" altLang="es-ES" sz="2400" b="1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OBRAS Y EQUIPAMIENTOS</a:t>
            </a:r>
          </a:p>
        </p:txBody>
      </p:sp>
      <p:sp>
        <p:nvSpPr>
          <p:cNvPr id="13" name="Rectángulo: esquinas redondeadas 12">
            <a:extLst>
              <a:ext uri="{FF2B5EF4-FFF2-40B4-BE49-F238E27FC236}">
                <a16:creationId xmlns:a16="http://schemas.microsoft.com/office/drawing/2014/main" id="{93B085C5-E63D-423B-B0AF-94261A050FBB}"/>
              </a:ext>
            </a:extLst>
          </p:cNvPr>
          <p:cNvSpPr/>
          <p:nvPr/>
        </p:nvSpPr>
        <p:spPr>
          <a:xfrm>
            <a:off x="13446" y="1214656"/>
            <a:ext cx="7199999" cy="424732"/>
          </a:xfrm>
          <a:prstGeom prst="roundRect">
            <a:avLst/>
          </a:prstGeom>
          <a:noFill/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000" b="1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489 trabajadores</a:t>
            </a:r>
          </a:p>
        </p:txBody>
      </p:sp>
      <p:sp>
        <p:nvSpPr>
          <p:cNvPr id="27" name="Rectángulo 26">
            <a:extLst>
              <a:ext uri="{FF2B5EF4-FFF2-40B4-BE49-F238E27FC236}">
                <a16:creationId xmlns:a16="http://schemas.microsoft.com/office/drawing/2014/main" id="{46837A19-7224-458A-A026-9A8D8E186592}"/>
              </a:ext>
            </a:extLst>
          </p:cNvPr>
          <p:cNvSpPr/>
          <p:nvPr/>
        </p:nvSpPr>
        <p:spPr>
          <a:xfrm>
            <a:off x="0" y="6196139"/>
            <a:ext cx="9906000" cy="674473"/>
          </a:xfrm>
          <a:prstGeom prst="rect">
            <a:avLst/>
          </a:prstGeom>
          <a:solidFill>
            <a:srgbClr val="003DF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28" name="Imagen 27" descr="Texto&#10;&#10;Descripción generada automáticamente">
            <a:extLst>
              <a:ext uri="{FF2B5EF4-FFF2-40B4-BE49-F238E27FC236}">
                <a16:creationId xmlns:a16="http://schemas.microsoft.com/office/drawing/2014/main" id="{7FCB3C35-03B5-4A42-BF2C-387A9C2A238A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2864" y="6136950"/>
            <a:ext cx="3280273" cy="791500"/>
          </a:xfrm>
          <a:prstGeom prst="rect">
            <a:avLst/>
          </a:prstGeom>
        </p:spPr>
      </p:pic>
      <p:sp>
        <p:nvSpPr>
          <p:cNvPr id="23" name="Rectángulo 22">
            <a:extLst>
              <a:ext uri="{FF2B5EF4-FFF2-40B4-BE49-F238E27FC236}">
                <a16:creationId xmlns:a16="http://schemas.microsoft.com/office/drawing/2014/main" id="{A8AFA423-C4C1-4A1B-BC92-76B997E00400}"/>
              </a:ext>
            </a:extLst>
          </p:cNvPr>
          <p:cNvSpPr/>
          <p:nvPr/>
        </p:nvSpPr>
        <p:spPr>
          <a:xfrm>
            <a:off x="414" y="6060334"/>
            <a:ext cx="9924636" cy="1309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6" name="Rectángulo 25">
            <a:extLst>
              <a:ext uri="{FF2B5EF4-FFF2-40B4-BE49-F238E27FC236}">
                <a16:creationId xmlns:a16="http://schemas.microsoft.com/office/drawing/2014/main" id="{054CAE51-EA9E-43AD-A5CF-1F85C77C1320}"/>
              </a:ext>
            </a:extLst>
          </p:cNvPr>
          <p:cNvSpPr/>
          <p:nvPr/>
        </p:nvSpPr>
        <p:spPr>
          <a:xfrm>
            <a:off x="-9111" y="1971695"/>
            <a:ext cx="9924636" cy="1309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2" name="Elipse 41">
            <a:extLst>
              <a:ext uri="{FF2B5EF4-FFF2-40B4-BE49-F238E27FC236}">
                <a16:creationId xmlns:a16="http://schemas.microsoft.com/office/drawing/2014/main" id="{0EBFE35A-5709-4A82-A481-3A7E35640C73}"/>
              </a:ext>
            </a:extLst>
          </p:cNvPr>
          <p:cNvSpPr/>
          <p:nvPr/>
        </p:nvSpPr>
        <p:spPr>
          <a:xfrm>
            <a:off x="7510915" y="116823"/>
            <a:ext cx="1875844" cy="1737870"/>
          </a:xfrm>
          <a:prstGeom prst="ellipse">
            <a:avLst/>
          </a:prstGeom>
          <a:solidFill>
            <a:schemeClr val="bg1"/>
          </a:solidFill>
          <a:ln w="57150" cap="rnd">
            <a:solidFill>
              <a:srgbClr val="003DF6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36000" tIns="36000" rIns="36000" bIns="36000" rtlCol="0" anchor="ctr"/>
          <a:lstStyle/>
          <a:p>
            <a:pPr algn="ctr"/>
            <a:r>
              <a:rPr lang="es-ES" b="1" dirty="0">
                <a:solidFill>
                  <a:srgbClr val="003DF6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Total</a:t>
            </a:r>
          </a:p>
          <a:p>
            <a:pPr algn="ctr"/>
            <a:r>
              <a:rPr lang="es-ES" sz="2400" b="1" dirty="0">
                <a:solidFill>
                  <a:srgbClr val="003DF6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420,34 M€</a:t>
            </a:r>
            <a:r>
              <a:rPr lang="es-ES" b="1" dirty="0">
                <a:solidFill>
                  <a:srgbClr val="003DF6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</a:p>
          <a:p>
            <a:pPr algn="ctr"/>
            <a:r>
              <a:rPr lang="es-ES" dirty="0">
                <a:solidFill>
                  <a:srgbClr val="003DF6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+55 M€ </a:t>
            </a:r>
          </a:p>
          <a:p>
            <a:pPr algn="ctr"/>
            <a:r>
              <a:rPr lang="es-ES" dirty="0">
                <a:solidFill>
                  <a:srgbClr val="003DF6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+15,2%</a:t>
            </a:r>
            <a:endParaRPr lang="es-ES" dirty="0">
              <a:solidFill>
                <a:srgbClr val="003DF6"/>
              </a:solidFill>
            </a:endParaRPr>
          </a:p>
        </p:txBody>
      </p:sp>
      <p:sp>
        <p:nvSpPr>
          <p:cNvPr id="37" name="CuadroTexto 36">
            <a:extLst>
              <a:ext uri="{FF2B5EF4-FFF2-40B4-BE49-F238E27FC236}">
                <a16:creationId xmlns:a16="http://schemas.microsoft.com/office/drawing/2014/main" id="{A22CA137-DA2B-4D29-8348-A070EA49FC15}"/>
              </a:ext>
            </a:extLst>
          </p:cNvPr>
          <p:cNvSpPr txBox="1"/>
          <p:nvPr/>
        </p:nvSpPr>
        <p:spPr>
          <a:xfrm>
            <a:off x="2728654" y="4289035"/>
            <a:ext cx="205909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b="1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11 M€</a:t>
            </a:r>
          </a:p>
          <a:p>
            <a:pPr algn="ctr"/>
            <a:r>
              <a:rPr lang="es-ES" sz="1600" b="1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REURBANIZACIÓN</a:t>
            </a:r>
          </a:p>
          <a:p>
            <a:pPr algn="ctr"/>
            <a:r>
              <a:rPr lang="es-ES" sz="1600" b="1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JOAQUÍN </a:t>
            </a:r>
          </a:p>
          <a:p>
            <a:pPr algn="ctr"/>
            <a:r>
              <a:rPr lang="es-ES" sz="1600" b="1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COSTA</a:t>
            </a:r>
          </a:p>
        </p:txBody>
      </p:sp>
      <p:sp>
        <p:nvSpPr>
          <p:cNvPr id="39" name="CuadroTexto 38">
            <a:extLst>
              <a:ext uri="{FF2B5EF4-FFF2-40B4-BE49-F238E27FC236}">
                <a16:creationId xmlns:a16="http://schemas.microsoft.com/office/drawing/2014/main" id="{4448B088-A542-4FA3-A444-F9DAE206B432}"/>
              </a:ext>
            </a:extLst>
          </p:cNvPr>
          <p:cNvSpPr txBox="1"/>
          <p:nvPr/>
        </p:nvSpPr>
        <p:spPr>
          <a:xfrm>
            <a:off x="326368" y="4292862"/>
            <a:ext cx="2269942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b="1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206 M€</a:t>
            </a:r>
          </a:p>
          <a:p>
            <a:pPr algn="ctr"/>
            <a:r>
              <a:rPr lang="es-ES" sz="1600" b="1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TOTAL INVERSIONES</a:t>
            </a:r>
          </a:p>
          <a:p>
            <a:pPr algn="ctr"/>
            <a:r>
              <a:rPr lang="es-ES" b="1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(+36%)</a:t>
            </a:r>
          </a:p>
        </p:txBody>
      </p:sp>
    </p:spTree>
    <p:extLst>
      <p:ext uri="{BB962C8B-B14F-4D97-AF65-F5344CB8AC3E}">
        <p14:creationId xmlns:p14="http://schemas.microsoft.com/office/powerpoint/2010/main" val="137859544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7C8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Imagen 17" descr="Icono&#10;&#10;Descripción generada automáticamente">
            <a:extLst>
              <a:ext uri="{FF2B5EF4-FFF2-40B4-BE49-F238E27FC236}">
                <a16:creationId xmlns:a16="http://schemas.microsoft.com/office/drawing/2014/main" id="{847F598A-FC2F-4C2F-A92A-A701691D6FB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943" y="2730046"/>
            <a:ext cx="1519307" cy="1519307"/>
          </a:xfrm>
          <a:prstGeom prst="rect">
            <a:avLst/>
          </a:prstGeom>
        </p:spPr>
      </p:pic>
      <p:sp>
        <p:nvSpPr>
          <p:cNvPr id="22" name="Rectángulo 21">
            <a:extLst>
              <a:ext uri="{FF2B5EF4-FFF2-40B4-BE49-F238E27FC236}">
                <a16:creationId xmlns:a16="http://schemas.microsoft.com/office/drawing/2014/main" id="{3A153BBE-109D-49C1-B73F-D3AF68303151}"/>
              </a:ext>
            </a:extLst>
          </p:cNvPr>
          <p:cNvSpPr/>
          <p:nvPr/>
        </p:nvSpPr>
        <p:spPr>
          <a:xfrm>
            <a:off x="0" y="-13677"/>
            <a:ext cx="9906000" cy="1989677"/>
          </a:xfrm>
          <a:prstGeom prst="rect">
            <a:avLst/>
          </a:prstGeom>
          <a:solidFill>
            <a:srgbClr val="003DF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" name="CuadroTexto 5"/>
          <p:cNvSpPr txBox="1">
            <a:spLocks noGrp="1"/>
          </p:cNvSpPr>
          <p:nvPr>
            <p:ph type="ctrTitle"/>
          </p:nvPr>
        </p:nvSpPr>
        <p:spPr>
          <a:xfrm>
            <a:off x="0" y="449099"/>
            <a:ext cx="7200000" cy="3139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1600" b="1" dirty="0">
                <a:solidFill>
                  <a:schemeClr val="bg1"/>
                </a:solidFill>
                <a:latin typeface="Lato" pitchFamily="34" charset="0"/>
              </a:rPr>
              <a:t>PROYECTO DE PRESUPUESTOS 2021</a:t>
            </a:r>
          </a:p>
        </p:txBody>
      </p:sp>
      <p:sp>
        <p:nvSpPr>
          <p:cNvPr id="7" name="CuadroTexto 5"/>
          <p:cNvSpPr txBox="1">
            <a:spLocks/>
          </p:cNvSpPr>
          <p:nvPr/>
        </p:nvSpPr>
        <p:spPr>
          <a:xfrm>
            <a:off x="0" y="819635"/>
            <a:ext cx="7200000" cy="424732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b">
            <a:sp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827088" eaLnBrk="0" fontAlgn="base" hangingPunct="0">
              <a:spcAft>
                <a:spcPct val="0"/>
              </a:spcAft>
            </a:pPr>
            <a:r>
              <a:rPr lang="es-ES" altLang="es-ES" sz="2400" b="1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DISTRITOS</a:t>
            </a:r>
          </a:p>
        </p:txBody>
      </p:sp>
      <p:sp>
        <p:nvSpPr>
          <p:cNvPr id="13" name="Rectángulo: esquinas redondeadas 12">
            <a:extLst>
              <a:ext uri="{FF2B5EF4-FFF2-40B4-BE49-F238E27FC236}">
                <a16:creationId xmlns:a16="http://schemas.microsoft.com/office/drawing/2014/main" id="{93B085C5-E63D-423B-B0AF-94261A050FBB}"/>
              </a:ext>
            </a:extLst>
          </p:cNvPr>
          <p:cNvSpPr/>
          <p:nvPr/>
        </p:nvSpPr>
        <p:spPr>
          <a:xfrm>
            <a:off x="13446" y="1214656"/>
            <a:ext cx="7199999" cy="424732"/>
          </a:xfrm>
          <a:prstGeom prst="roundRect">
            <a:avLst/>
          </a:prstGeom>
          <a:noFill/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000" b="1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6.855 trabajadores</a:t>
            </a:r>
          </a:p>
        </p:txBody>
      </p:sp>
      <p:sp>
        <p:nvSpPr>
          <p:cNvPr id="27" name="Rectángulo 26">
            <a:extLst>
              <a:ext uri="{FF2B5EF4-FFF2-40B4-BE49-F238E27FC236}">
                <a16:creationId xmlns:a16="http://schemas.microsoft.com/office/drawing/2014/main" id="{46837A19-7224-458A-A026-9A8D8E186592}"/>
              </a:ext>
            </a:extLst>
          </p:cNvPr>
          <p:cNvSpPr/>
          <p:nvPr/>
        </p:nvSpPr>
        <p:spPr>
          <a:xfrm>
            <a:off x="0" y="6196139"/>
            <a:ext cx="9906000" cy="674473"/>
          </a:xfrm>
          <a:prstGeom prst="rect">
            <a:avLst/>
          </a:prstGeom>
          <a:solidFill>
            <a:srgbClr val="003DF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28" name="Imagen 27" descr="Texto&#10;&#10;Descripción generada automáticamente">
            <a:extLst>
              <a:ext uri="{FF2B5EF4-FFF2-40B4-BE49-F238E27FC236}">
                <a16:creationId xmlns:a16="http://schemas.microsoft.com/office/drawing/2014/main" id="{7FCB3C35-03B5-4A42-BF2C-387A9C2A238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2864" y="6136950"/>
            <a:ext cx="3280273" cy="791500"/>
          </a:xfrm>
          <a:prstGeom prst="rect">
            <a:avLst/>
          </a:prstGeom>
        </p:spPr>
      </p:pic>
      <p:sp>
        <p:nvSpPr>
          <p:cNvPr id="23" name="Rectángulo 22">
            <a:extLst>
              <a:ext uri="{FF2B5EF4-FFF2-40B4-BE49-F238E27FC236}">
                <a16:creationId xmlns:a16="http://schemas.microsoft.com/office/drawing/2014/main" id="{A8AFA423-C4C1-4A1B-BC92-76B997E00400}"/>
              </a:ext>
            </a:extLst>
          </p:cNvPr>
          <p:cNvSpPr/>
          <p:nvPr/>
        </p:nvSpPr>
        <p:spPr>
          <a:xfrm>
            <a:off x="414" y="6060334"/>
            <a:ext cx="9924636" cy="1309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6" name="Rectángulo 25">
            <a:extLst>
              <a:ext uri="{FF2B5EF4-FFF2-40B4-BE49-F238E27FC236}">
                <a16:creationId xmlns:a16="http://schemas.microsoft.com/office/drawing/2014/main" id="{054CAE51-EA9E-43AD-A5CF-1F85C77C1320}"/>
              </a:ext>
            </a:extLst>
          </p:cNvPr>
          <p:cNvSpPr/>
          <p:nvPr/>
        </p:nvSpPr>
        <p:spPr>
          <a:xfrm>
            <a:off x="-9111" y="1971695"/>
            <a:ext cx="9924636" cy="1309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2" name="Elipse 41">
            <a:extLst>
              <a:ext uri="{FF2B5EF4-FFF2-40B4-BE49-F238E27FC236}">
                <a16:creationId xmlns:a16="http://schemas.microsoft.com/office/drawing/2014/main" id="{0EBFE35A-5709-4A82-A481-3A7E35640C73}"/>
              </a:ext>
            </a:extLst>
          </p:cNvPr>
          <p:cNvSpPr/>
          <p:nvPr/>
        </p:nvSpPr>
        <p:spPr>
          <a:xfrm>
            <a:off x="7510915" y="116823"/>
            <a:ext cx="1875844" cy="1737870"/>
          </a:xfrm>
          <a:prstGeom prst="ellipse">
            <a:avLst/>
          </a:prstGeom>
          <a:solidFill>
            <a:schemeClr val="bg1"/>
          </a:solidFill>
          <a:ln w="57150" cap="rnd">
            <a:solidFill>
              <a:srgbClr val="003DF6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36000" tIns="36000" rIns="36000" bIns="36000" rtlCol="0" anchor="ctr"/>
          <a:lstStyle/>
          <a:p>
            <a:pPr algn="ctr"/>
            <a:r>
              <a:rPr lang="es-ES" b="1" dirty="0">
                <a:solidFill>
                  <a:srgbClr val="003DF6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Total</a:t>
            </a:r>
          </a:p>
          <a:p>
            <a:pPr algn="ctr"/>
            <a:r>
              <a:rPr lang="es-ES" sz="2400" b="1" dirty="0">
                <a:solidFill>
                  <a:srgbClr val="003DF6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770,42 M€</a:t>
            </a:r>
            <a:r>
              <a:rPr lang="es-ES" b="1" dirty="0">
                <a:solidFill>
                  <a:srgbClr val="003DF6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</a:p>
          <a:p>
            <a:pPr algn="ctr"/>
            <a:r>
              <a:rPr lang="es-ES" dirty="0">
                <a:solidFill>
                  <a:srgbClr val="003DF6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+64 M€</a:t>
            </a:r>
          </a:p>
          <a:p>
            <a:pPr algn="ctr"/>
            <a:r>
              <a:rPr lang="es-ES" dirty="0">
                <a:solidFill>
                  <a:srgbClr val="003DF6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+9,1%</a:t>
            </a:r>
            <a:endParaRPr lang="es-ES" dirty="0">
              <a:solidFill>
                <a:srgbClr val="003DF6"/>
              </a:solidFill>
            </a:endParaRPr>
          </a:p>
        </p:txBody>
      </p:sp>
      <p:sp>
        <p:nvSpPr>
          <p:cNvPr id="33" name="CuadroTexto 32">
            <a:extLst>
              <a:ext uri="{FF2B5EF4-FFF2-40B4-BE49-F238E27FC236}">
                <a16:creationId xmlns:a16="http://schemas.microsoft.com/office/drawing/2014/main" id="{A3D9E9FA-D5E3-4DF4-8447-6F2675363FAC}"/>
              </a:ext>
            </a:extLst>
          </p:cNvPr>
          <p:cNvSpPr txBox="1"/>
          <p:nvPr/>
        </p:nvSpPr>
        <p:spPr>
          <a:xfrm>
            <a:off x="407467" y="4296114"/>
            <a:ext cx="189615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b="1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+12 %</a:t>
            </a:r>
          </a:p>
          <a:p>
            <a:pPr algn="ctr"/>
            <a:r>
              <a:rPr lang="es-ES" sz="1600" b="1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DISTRITOS </a:t>
            </a:r>
          </a:p>
          <a:p>
            <a:pPr algn="ctr"/>
            <a:r>
              <a:rPr lang="es-ES" sz="1600" b="1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SUR Y ESTE</a:t>
            </a:r>
          </a:p>
          <a:p>
            <a:pPr algn="ctr"/>
            <a:r>
              <a:rPr lang="es-ES" sz="1600" b="1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SURES</a:t>
            </a:r>
          </a:p>
        </p:txBody>
      </p:sp>
      <p:sp>
        <p:nvSpPr>
          <p:cNvPr id="34" name="CuadroTexto 33">
            <a:extLst>
              <a:ext uri="{FF2B5EF4-FFF2-40B4-BE49-F238E27FC236}">
                <a16:creationId xmlns:a16="http://schemas.microsoft.com/office/drawing/2014/main" id="{2D9A510E-D2C1-4BE3-A25E-3B951746850D}"/>
              </a:ext>
            </a:extLst>
          </p:cNvPr>
          <p:cNvSpPr txBox="1"/>
          <p:nvPr/>
        </p:nvSpPr>
        <p:spPr>
          <a:xfrm>
            <a:off x="7316317" y="4296114"/>
            <a:ext cx="234880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b="1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382 M€</a:t>
            </a:r>
          </a:p>
          <a:p>
            <a:pPr algn="ctr"/>
            <a:r>
              <a:rPr lang="es-ES" sz="1600" b="1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INVERSIÓN TERRITORIALIZADA EN DISTRITOS (+99%)</a:t>
            </a:r>
          </a:p>
        </p:txBody>
      </p:sp>
      <p:sp>
        <p:nvSpPr>
          <p:cNvPr id="35" name="CuadroTexto 34">
            <a:extLst>
              <a:ext uri="{FF2B5EF4-FFF2-40B4-BE49-F238E27FC236}">
                <a16:creationId xmlns:a16="http://schemas.microsoft.com/office/drawing/2014/main" id="{FCF38E2A-621C-48DD-9CF8-5259668BC682}"/>
              </a:ext>
            </a:extLst>
          </p:cNvPr>
          <p:cNvSpPr txBox="1"/>
          <p:nvPr/>
        </p:nvSpPr>
        <p:spPr>
          <a:xfrm>
            <a:off x="2415462" y="4296114"/>
            <a:ext cx="234880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b="1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57 M€</a:t>
            </a:r>
          </a:p>
          <a:p>
            <a:pPr algn="ctr"/>
            <a:r>
              <a:rPr lang="es-ES" sz="1600" b="1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LIMPIEZA EN COLEGIOS Y OTRAS INSTALACIONES</a:t>
            </a:r>
          </a:p>
        </p:txBody>
      </p:sp>
      <p:pic>
        <p:nvPicPr>
          <p:cNvPr id="17" name="Imagen 16" descr="Icono&#10;&#10;Descripción generada automáticamente">
            <a:extLst>
              <a:ext uri="{FF2B5EF4-FFF2-40B4-BE49-F238E27FC236}">
                <a16:creationId xmlns:a16="http://schemas.microsoft.com/office/drawing/2014/main" id="{1BE1B243-1B47-4460-A8D5-181EC700F86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contrast="4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7880" y="2682801"/>
            <a:ext cx="1805424" cy="1805424"/>
          </a:xfrm>
          <a:prstGeom prst="rect">
            <a:avLst/>
          </a:prstGeom>
        </p:spPr>
      </p:pic>
      <p:pic>
        <p:nvPicPr>
          <p:cNvPr id="9" name="Imagen 8" descr="Icono&#10;&#10;Descripción generada automáticamente">
            <a:extLst>
              <a:ext uri="{FF2B5EF4-FFF2-40B4-BE49-F238E27FC236}">
                <a16:creationId xmlns:a16="http://schemas.microsoft.com/office/drawing/2014/main" id="{6CB9E9BF-DC8D-4256-8B82-BC71882152AF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6953" y="3428999"/>
            <a:ext cx="838539" cy="838539"/>
          </a:xfrm>
          <a:prstGeom prst="rect">
            <a:avLst/>
          </a:prstGeom>
        </p:spPr>
      </p:pic>
      <p:pic>
        <p:nvPicPr>
          <p:cNvPr id="11" name="Imagen 10" descr="Icono&#10;&#10;Descripción generada automáticamente">
            <a:extLst>
              <a:ext uri="{FF2B5EF4-FFF2-40B4-BE49-F238E27FC236}">
                <a16:creationId xmlns:a16="http://schemas.microsoft.com/office/drawing/2014/main" id="{01E44D11-E585-40BF-86EB-6BC04C1AEB07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1080" y="2716399"/>
            <a:ext cx="1609154" cy="1609154"/>
          </a:xfrm>
          <a:prstGeom prst="rect">
            <a:avLst/>
          </a:prstGeom>
          <a:effectLst>
            <a:outerShdw blurRad="50800" dist="50800" dir="5400000" algn="ctr" rotWithShape="0">
              <a:srgbClr val="9FB6FF"/>
            </a:outerShdw>
          </a:effectLst>
        </p:spPr>
      </p:pic>
      <p:pic>
        <p:nvPicPr>
          <p:cNvPr id="19" name="Imagen 18" descr="Icono&#10;&#10;Descripción generada automáticamente">
            <a:extLst>
              <a:ext uri="{FF2B5EF4-FFF2-40B4-BE49-F238E27FC236}">
                <a16:creationId xmlns:a16="http://schemas.microsoft.com/office/drawing/2014/main" id="{8B63B173-17FE-45FD-B087-348A5AF6E228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9001" y="2624963"/>
            <a:ext cx="725671" cy="725671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20" name="CuadroTexto 19">
            <a:extLst>
              <a:ext uri="{FF2B5EF4-FFF2-40B4-BE49-F238E27FC236}">
                <a16:creationId xmlns:a16="http://schemas.microsoft.com/office/drawing/2014/main" id="{8FE652C4-E47B-4048-BAA4-41460C618DC8}"/>
              </a:ext>
            </a:extLst>
          </p:cNvPr>
          <p:cNvSpPr txBox="1"/>
          <p:nvPr/>
        </p:nvSpPr>
        <p:spPr>
          <a:xfrm>
            <a:off x="5031264" y="4296114"/>
            <a:ext cx="2269942" cy="15850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b="1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280 M€*</a:t>
            </a:r>
          </a:p>
          <a:p>
            <a:pPr algn="ctr"/>
            <a:r>
              <a:rPr lang="es-ES" sz="1600" b="1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DEPENDENCIA</a:t>
            </a:r>
          </a:p>
          <a:p>
            <a:pPr algn="ctr"/>
            <a:r>
              <a:rPr lang="es-ES" b="1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(+13M€)</a:t>
            </a:r>
          </a:p>
          <a:p>
            <a:pPr algn="ctr"/>
            <a:r>
              <a:rPr lang="es-ES" sz="1300" b="1" i="1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*Incluida una parte en el Área de Familias, Igualdad y Bienestar Social </a:t>
            </a:r>
          </a:p>
        </p:txBody>
      </p:sp>
      <p:pic>
        <p:nvPicPr>
          <p:cNvPr id="21" name="Imagen 20">
            <a:extLst>
              <a:ext uri="{FF2B5EF4-FFF2-40B4-BE49-F238E27FC236}">
                <a16:creationId xmlns:a16="http://schemas.microsoft.com/office/drawing/2014/main" id="{77659AB5-A49E-4630-965A-A2C51DBCC9F1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colorTemperature colorTemp="88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3866" y="2711376"/>
            <a:ext cx="1584738" cy="15847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068741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1" name="Gráfico 20">
            <a:extLst>
              <a:ext uri="{FF2B5EF4-FFF2-40B4-BE49-F238E27FC236}">
                <a16:creationId xmlns:a16="http://schemas.microsoft.com/office/drawing/2014/main" id="{FBB09D75-3966-45AD-A10E-889BC81A7C7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72468468"/>
              </p:ext>
            </p:extLst>
          </p:nvPr>
        </p:nvGraphicFramePr>
        <p:xfrm>
          <a:off x="5702519" y="1887343"/>
          <a:ext cx="3606407" cy="324089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7" name="Rectángulo 16">
            <a:extLst>
              <a:ext uri="{FF2B5EF4-FFF2-40B4-BE49-F238E27FC236}">
                <a16:creationId xmlns:a16="http://schemas.microsoft.com/office/drawing/2014/main" id="{81230167-AA33-494A-8656-0D1E08D9345C}"/>
              </a:ext>
            </a:extLst>
          </p:cNvPr>
          <p:cNvSpPr/>
          <p:nvPr/>
        </p:nvSpPr>
        <p:spPr>
          <a:xfrm>
            <a:off x="0" y="-13676"/>
            <a:ext cx="9906000" cy="1156122"/>
          </a:xfrm>
          <a:prstGeom prst="rect">
            <a:avLst/>
          </a:prstGeom>
          <a:solidFill>
            <a:srgbClr val="003DF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9" name="Rectángulo 8">
            <a:extLst>
              <a:ext uri="{FF2B5EF4-FFF2-40B4-BE49-F238E27FC236}">
                <a16:creationId xmlns:a16="http://schemas.microsoft.com/office/drawing/2014/main" id="{2937A9AC-6D7F-450C-B107-E3704BF4B201}"/>
              </a:ext>
            </a:extLst>
          </p:cNvPr>
          <p:cNvSpPr/>
          <p:nvPr/>
        </p:nvSpPr>
        <p:spPr>
          <a:xfrm>
            <a:off x="0" y="6196139"/>
            <a:ext cx="9906000" cy="674473"/>
          </a:xfrm>
          <a:prstGeom prst="rect">
            <a:avLst/>
          </a:prstGeom>
          <a:solidFill>
            <a:srgbClr val="003DF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" name="CuadroTexto 5"/>
          <p:cNvSpPr txBox="1">
            <a:spLocks/>
          </p:cNvSpPr>
          <p:nvPr/>
        </p:nvSpPr>
        <p:spPr>
          <a:xfrm>
            <a:off x="0" y="598891"/>
            <a:ext cx="9906000" cy="424732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b">
            <a:sp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  <a:defRPr/>
            </a:pPr>
            <a:r>
              <a:rPr lang="es-ES" sz="2400" b="1" dirty="0">
                <a:solidFill>
                  <a:schemeClr val="bg1"/>
                </a:solidFill>
                <a:latin typeface="Lato" pitchFamily="34" charset="0"/>
              </a:rPr>
              <a:t>SECTOR PÚBLICO</a:t>
            </a:r>
          </a:p>
        </p:txBody>
      </p:sp>
      <p:pic>
        <p:nvPicPr>
          <p:cNvPr id="16" name="Imagen 15" descr="Texto&#10;&#10;Descripción generada automáticamente">
            <a:extLst>
              <a:ext uri="{FF2B5EF4-FFF2-40B4-BE49-F238E27FC236}">
                <a16:creationId xmlns:a16="http://schemas.microsoft.com/office/drawing/2014/main" id="{A16A57C8-2695-4C94-948D-BFDF00EC5B0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2864" y="6136950"/>
            <a:ext cx="3280273" cy="791500"/>
          </a:xfrm>
          <a:prstGeom prst="rect">
            <a:avLst/>
          </a:prstGeom>
        </p:spPr>
      </p:pic>
      <p:sp>
        <p:nvSpPr>
          <p:cNvPr id="11" name="CuadroTexto 10">
            <a:extLst>
              <a:ext uri="{FF2B5EF4-FFF2-40B4-BE49-F238E27FC236}">
                <a16:creationId xmlns:a16="http://schemas.microsoft.com/office/drawing/2014/main" id="{1656FC0B-2CFC-4376-88C1-67AED535B6E4}"/>
              </a:ext>
            </a:extLst>
          </p:cNvPr>
          <p:cNvSpPr txBox="1"/>
          <p:nvPr/>
        </p:nvSpPr>
        <p:spPr>
          <a:xfrm>
            <a:off x="1" y="4934049"/>
            <a:ext cx="9905999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4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El presupuesto de la Agencia para el Empleo se incrementa más de un 7%.</a:t>
            </a:r>
          </a:p>
          <a:p>
            <a:pPr algn="ctr"/>
            <a:r>
              <a:rPr lang="es-ES" sz="14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El presupuesto del IAM aumenta un 8,5% para una apuesta por la transformación digital.</a:t>
            </a:r>
          </a:p>
          <a:p>
            <a:pPr algn="ctr"/>
            <a:r>
              <a:rPr lang="es-ES" sz="14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La transferencia a la EMVS crece un 18% para facilitar el acceso a la vivienda a los madrileños que más lo necesitan.</a:t>
            </a: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C8272E0A-04F8-4EF4-BB61-5553AF2E3972}"/>
              </a:ext>
            </a:extLst>
          </p:cNvPr>
          <p:cNvSpPr txBox="1"/>
          <p:nvPr/>
        </p:nvSpPr>
        <p:spPr>
          <a:xfrm>
            <a:off x="0" y="1206784"/>
            <a:ext cx="9906000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defTabSz="933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ES" sz="21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Las transferencias a los </a:t>
            </a:r>
            <a:r>
              <a:rPr lang="es-ES" sz="2100" b="1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OOAA</a:t>
            </a:r>
            <a:r>
              <a:rPr lang="es-ES" sz="21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crecen en 2021 un </a:t>
            </a:r>
            <a:r>
              <a:rPr lang="es-ES" sz="2400" b="1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17% (+5,3 M€)</a:t>
            </a:r>
          </a:p>
          <a:p>
            <a:pPr lvl="0" algn="ctr" defTabSz="933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ES" sz="21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Las de las </a:t>
            </a:r>
            <a:r>
              <a:rPr lang="es-ES" sz="2100" b="1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empresas</a:t>
            </a:r>
            <a:r>
              <a:rPr lang="es-ES" sz="21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suben un </a:t>
            </a:r>
            <a:r>
              <a:rPr lang="es-ES" sz="2400" b="1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36% (+11,2 M€)</a:t>
            </a:r>
          </a:p>
          <a:p>
            <a:endParaRPr lang="es-ES" sz="2100" b="1" dirty="0"/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23210392-B3C1-4403-B4AE-B964948FE8AF}"/>
              </a:ext>
            </a:extLst>
          </p:cNvPr>
          <p:cNvSpPr txBox="1"/>
          <p:nvPr/>
        </p:nvSpPr>
        <p:spPr>
          <a:xfrm>
            <a:off x="7944677" y="4493185"/>
            <a:ext cx="157628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000" b="1" i="1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en millones de euros</a:t>
            </a:r>
          </a:p>
        </p:txBody>
      </p:sp>
      <p:sp>
        <p:nvSpPr>
          <p:cNvPr id="19" name="CuadroTexto 5">
            <a:extLst>
              <a:ext uri="{FF2B5EF4-FFF2-40B4-BE49-F238E27FC236}">
                <a16:creationId xmlns:a16="http://schemas.microsoft.com/office/drawing/2014/main" id="{AA08F507-8041-4721-BE30-417687D9646A}"/>
              </a:ext>
            </a:extLst>
          </p:cNvPr>
          <p:cNvSpPr txBox="1">
            <a:spLocks/>
          </p:cNvSpPr>
          <p:nvPr/>
        </p:nvSpPr>
        <p:spPr>
          <a:xfrm>
            <a:off x="2761897" y="232328"/>
            <a:ext cx="4382206" cy="313932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b">
            <a:sp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  <a:defRPr/>
            </a:pPr>
            <a:r>
              <a:rPr lang="es-ES" sz="1600" b="1" dirty="0">
                <a:solidFill>
                  <a:schemeClr val="bg1"/>
                </a:solidFill>
                <a:latin typeface="Lato" pitchFamily="34" charset="0"/>
              </a:rPr>
              <a:t>PROYECTO DE PRESUPUESTOS</a:t>
            </a:r>
            <a:r>
              <a:rPr lang="es-ES" sz="1600" b="1" dirty="0">
                <a:latin typeface="Lato" pitchFamily="34" charset="0"/>
              </a:rPr>
              <a:t> </a:t>
            </a:r>
            <a:r>
              <a:rPr lang="es-ES" sz="1600" b="1" dirty="0">
                <a:solidFill>
                  <a:schemeClr val="bg1"/>
                </a:solidFill>
                <a:latin typeface="Lato" pitchFamily="34" charset="0"/>
              </a:rPr>
              <a:t>2021</a:t>
            </a:r>
          </a:p>
        </p:txBody>
      </p:sp>
      <p:graphicFrame>
        <p:nvGraphicFramePr>
          <p:cNvPr id="20" name="Gráfico 19">
            <a:extLst>
              <a:ext uri="{FF2B5EF4-FFF2-40B4-BE49-F238E27FC236}">
                <a16:creationId xmlns:a16="http://schemas.microsoft.com/office/drawing/2014/main" id="{E445B220-E00C-4112-9AC3-B1F13EA94F9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85754316"/>
              </p:ext>
            </p:extLst>
          </p:nvPr>
        </p:nvGraphicFramePr>
        <p:xfrm>
          <a:off x="496216" y="1916274"/>
          <a:ext cx="4416775" cy="31830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3" name="CuadroTexto 2">
            <a:extLst>
              <a:ext uri="{FF2B5EF4-FFF2-40B4-BE49-F238E27FC236}">
                <a16:creationId xmlns:a16="http://schemas.microsoft.com/office/drawing/2014/main" id="{0B6D0035-85A8-46E1-B0E7-B1F9D2021D0E}"/>
              </a:ext>
            </a:extLst>
          </p:cNvPr>
          <p:cNvSpPr txBox="1"/>
          <p:nvPr/>
        </p:nvSpPr>
        <p:spPr>
          <a:xfrm>
            <a:off x="0" y="5715685"/>
            <a:ext cx="9906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600" b="1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En total el Presupuesto del Ayuntamiento, incluido el sector público, asciende a 6.314 millones de euros</a:t>
            </a:r>
            <a:endParaRPr lang="es-ES" sz="1600" dirty="0"/>
          </a:p>
        </p:txBody>
      </p:sp>
    </p:spTree>
    <p:extLst>
      <p:ext uri="{BB962C8B-B14F-4D97-AF65-F5344CB8AC3E}">
        <p14:creationId xmlns:p14="http://schemas.microsoft.com/office/powerpoint/2010/main" val="28980756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Imagen 22" descr="Imagen que contiene Forma&#10;&#10;Descripción generada automáticamente">
            <a:extLst>
              <a:ext uri="{FF2B5EF4-FFF2-40B4-BE49-F238E27FC236}">
                <a16:creationId xmlns:a16="http://schemas.microsoft.com/office/drawing/2014/main" id="{65006024-966A-4E9B-AF92-CA3A5F2DE54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8091" y="3040239"/>
            <a:ext cx="697354" cy="697354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</p:pic>
      <p:sp>
        <p:nvSpPr>
          <p:cNvPr id="9" name="Rectángulo 8">
            <a:extLst>
              <a:ext uri="{FF2B5EF4-FFF2-40B4-BE49-F238E27FC236}">
                <a16:creationId xmlns:a16="http://schemas.microsoft.com/office/drawing/2014/main" id="{2937A9AC-6D7F-450C-B107-E3704BF4B201}"/>
              </a:ext>
            </a:extLst>
          </p:cNvPr>
          <p:cNvSpPr/>
          <p:nvPr/>
        </p:nvSpPr>
        <p:spPr>
          <a:xfrm>
            <a:off x="0" y="6196139"/>
            <a:ext cx="9906000" cy="674473"/>
          </a:xfrm>
          <a:prstGeom prst="rect">
            <a:avLst/>
          </a:prstGeom>
          <a:solidFill>
            <a:srgbClr val="003DF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7" name="Rectángulo 16">
            <a:extLst>
              <a:ext uri="{FF2B5EF4-FFF2-40B4-BE49-F238E27FC236}">
                <a16:creationId xmlns:a16="http://schemas.microsoft.com/office/drawing/2014/main" id="{81230167-AA33-494A-8656-0D1E08D9345C}"/>
              </a:ext>
            </a:extLst>
          </p:cNvPr>
          <p:cNvSpPr/>
          <p:nvPr/>
        </p:nvSpPr>
        <p:spPr>
          <a:xfrm>
            <a:off x="0" y="-13676"/>
            <a:ext cx="9906000" cy="1156122"/>
          </a:xfrm>
          <a:prstGeom prst="rect">
            <a:avLst/>
          </a:prstGeom>
          <a:solidFill>
            <a:srgbClr val="003DF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" name="CuadroTexto 5"/>
          <p:cNvSpPr txBox="1">
            <a:spLocks noGrp="1"/>
          </p:cNvSpPr>
          <p:nvPr>
            <p:ph type="ctrTitle"/>
          </p:nvPr>
        </p:nvSpPr>
        <p:spPr>
          <a:xfrm>
            <a:off x="2761897" y="232328"/>
            <a:ext cx="4382206" cy="3139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1600" b="1" dirty="0">
                <a:solidFill>
                  <a:schemeClr val="bg1"/>
                </a:solidFill>
                <a:latin typeface="Lato" pitchFamily="34" charset="0"/>
              </a:rPr>
              <a:t>PROYECTO DE PRESUPUESTOS</a:t>
            </a:r>
            <a:r>
              <a:rPr lang="es-ES" sz="1600" b="1" dirty="0">
                <a:latin typeface="Lato" pitchFamily="34" charset="0"/>
              </a:rPr>
              <a:t> </a:t>
            </a:r>
            <a:r>
              <a:rPr lang="es-ES" sz="1600" b="1" dirty="0">
                <a:solidFill>
                  <a:schemeClr val="bg1"/>
                </a:solidFill>
                <a:latin typeface="Lato" pitchFamily="34" charset="0"/>
              </a:rPr>
              <a:t>2021</a:t>
            </a:r>
          </a:p>
        </p:txBody>
      </p:sp>
      <p:sp>
        <p:nvSpPr>
          <p:cNvPr id="7" name="CuadroTexto 5"/>
          <p:cNvSpPr txBox="1">
            <a:spLocks/>
          </p:cNvSpPr>
          <p:nvPr/>
        </p:nvSpPr>
        <p:spPr>
          <a:xfrm>
            <a:off x="0" y="598891"/>
            <a:ext cx="9906000" cy="424732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b">
            <a:sp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  <a:defRPr/>
            </a:pPr>
            <a:r>
              <a:rPr lang="es-ES" sz="2400" b="1" dirty="0">
                <a:solidFill>
                  <a:schemeClr val="bg1"/>
                </a:solidFill>
                <a:latin typeface="Lato" pitchFamily="34" charset="0"/>
              </a:rPr>
              <a:t>EJES DEL PRESUPUESTO</a:t>
            </a: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C6ABA806-099C-480F-BD88-4186C34214C7}"/>
              </a:ext>
            </a:extLst>
          </p:cNvPr>
          <p:cNvSpPr txBox="1"/>
          <p:nvPr/>
        </p:nvSpPr>
        <p:spPr>
          <a:xfrm>
            <a:off x="320432" y="4374499"/>
            <a:ext cx="278491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s-ES" sz="2100" b="1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Crece un 8% </a:t>
            </a:r>
          </a:p>
          <a:p>
            <a:pPr lvl="0" algn="ctr"/>
            <a:r>
              <a:rPr lang="es-ES" sz="19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respecto al anterior</a:t>
            </a:r>
            <a:endParaRPr lang="es-ES" sz="1900" dirty="0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CDB39250-FFC4-49CC-AB51-4AE00E006AFB}"/>
              </a:ext>
            </a:extLst>
          </p:cNvPr>
          <p:cNvSpPr txBox="1"/>
          <p:nvPr/>
        </p:nvSpPr>
        <p:spPr>
          <a:xfrm>
            <a:off x="3168234" y="1766755"/>
            <a:ext cx="3671369" cy="12772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s-ES" sz="195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Impulsa la </a:t>
            </a:r>
            <a:r>
              <a:rPr lang="es-ES" sz="2000" b="1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actividad económica</a:t>
            </a:r>
          </a:p>
          <a:p>
            <a:pPr lvl="0" algn="ctr"/>
            <a:r>
              <a:rPr lang="es-ES" sz="1900" b="1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+31% Economía</a:t>
            </a:r>
          </a:p>
          <a:p>
            <a:pPr lvl="0" algn="ctr"/>
            <a:r>
              <a:rPr lang="es-ES" sz="1900" b="1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+35% Emprendimiento</a:t>
            </a:r>
          </a:p>
          <a:p>
            <a:pPr lvl="0" algn="ctr"/>
            <a:r>
              <a:rPr lang="es-ES" sz="1900" b="1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+52% Turismo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0224EA4B-E6B4-48EA-9F69-4D3A8E3A5DE0}"/>
              </a:ext>
            </a:extLst>
          </p:cNvPr>
          <p:cNvSpPr txBox="1"/>
          <p:nvPr/>
        </p:nvSpPr>
        <p:spPr>
          <a:xfrm>
            <a:off x="6868806" y="1757230"/>
            <a:ext cx="271676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s-ES" sz="19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Es un </a:t>
            </a:r>
            <a:r>
              <a:rPr lang="es-ES" sz="2100" b="1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presupuesto</a:t>
            </a:r>
          </a:p>
          <a:p>
            <a:pPr lvl="0" algn="ctr"/>
            <a:r>
              <a:rPr lang="es-ES" sz="2100" b="1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inversor</a:t>
            </a:r>
            <a:r>
              <a:rPr lang="es-ES" sz="2000" b="1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</a:p>
          <a:p>
            <a:pPr lvl="0" algn="ctr"/>
            <a:r>
              <a:rPr lang="es-ES" sz="1900" b="1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+169 millones </a:t>
            </a:r>
          </a:p>
          <a:p>
            <a:pPr lvl="0" algn="ctr"/>
            <a:r>
              <a:rPr lang="es-ES" sz="1900" b="1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(+52%)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8FCA1306-3ED4-4364-83CE-9F135D6364EE}"/>
              </a:ext>
            </a:extLst>
          </p:cNvPr>
          <p:cNvSpPr txBox="1"/>
          <p:nvPr/>
        </p:nvSpPr>
        <p:spPr>
          <a:xfrm>
            <a:off x="6400500" y="4374499"/>
            <a:ext cx="33755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7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Incluye</a:t>
            </a:r>
            <a:r>
              <a:rPr lang="es-ES" sz="19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s-ES" sz="1900" b="1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500 millones </a:t>
            </a:r>
            <a:r>
              <a:rPr lang="es-ES" sz="17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para los </a:t>
            </a:r>
            <a:r>
              <a:rPr lang="es-ES" sz="2100" b="1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Acuerdos de la Villa</a:t>
            </a:r>
          </a:p>
        </p:txBody>
      </p:sp>
      <p:pic>
        <p:nvPicPr>
          <p:cNvPr id="22" name="Imagen 21" descr="Imagen que contiene Forma&#10;&#10;Descripción generada automáticamente">
            <a:extLst>
              <a:ext uri="{FF2B5EF4-FFF2-40B4-BE49-F238E27FC236}">
                <a16:creationId xmlns:a16="http://schemas.microsoft.com/office/drawing/2014/main" id="{93E9D1D9-A769-4F7D-A310-AA085C4E79B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6193" y="5082385"/>
            <a:ext cx="697354" cy="697354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</p:pic>
      <p:pic>
        <p:nvPicPr>
          <p:cNvPr id="26" name="Imagen 25" descr="Imagen que contiene Forma&#10;&#10;Descripción generada automáticamente">
            <a:extLst>
              <a:ext uri="{FF2B5EF4-FFF2-40B4-BE49-F238E27FC236}">
                <a16:creationId xmlns:a16="http://schemas.microsoft.com/office/drawing/2014/main" id="{49C2E3E2-164A-45C2-AF66-E8A417A1648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2453" y="5089368"/>
            <a:ext cx="697354" cy="697354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</p:pic>
      <p:pic>
        <p:nvPicPr>
          <p:cNvPr id="34" name="Imagen 33" descr="Imagen que contiene Forma&#10;&#10;Descripción generada automáticamente">
            <a:extLst>
              <a:ext uri="{FF2B5EF4-FFF2-40B4-BE49-F238E27FC236}">
                <a16:creationId xmlns:a16="http://schemas.microsoft.com/office/drawing/2014/main" id="{CDDAA071-AD42-421C-9AFE-72FB6E77FA1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0975" y="3080670"/>
            <a:ext cx="777370" cy="777370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</p:pic>
      <p:pic>
        <p:nvPicPr>
          <p:cNvPr id="16" name="Imagen 15" descr="Texto&#10;&#10;Descripción generada automáticamente">
            <a:extLst>
              <a:ext uri="{FF2B5EF4-FFF2-40B4-BE49-F238E27FC236}">
                <a16:creationId xmlns:a16="http://schemas.microsoft.com/office/drawing/2014/main" id="{A16A57C8-2695-4C94-948D-BFDF00EC5B04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2864" y="6136950"/>
            <a:ext cx="3280273" cy="791500"/>
          </a:xfrm>
          <a:prstGeom prst="rect">
            <a:avLst/>
          </a:prstGeom>
        </p:spPr>
      </p:pic>
      <p:sp>
        <p:nvSpPr>
          <p:cNvPr id="18" name="CuadroTexto 17">
            <a:extLst>
              <a:ext uri="{FF2B5EF4-FFF2-40B4-BE49-F238E27FC236}">
                <a16:creationId xmlns:a16="http://schemas.microsoft.com/office/drawing/2014/main" id="{462918F5-0A2A-4D0D-BC42-59E3940FF12D}"/>
              </a:ext>
            </a:extLst>
          </p:cNvPr>
          <p:cNvSpPr txBox="1"/>
          <p:nvPr/>
        </p:nvSpPr>
        <p:spPr>
          <a:xfrm>
            <a:off x="174874" y="1757230"/>
            <a:ext cx="2964157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s-ES" sz="21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Centrado en lo </a:t>
            </a:r>
            <a:r>
              <a:rPr lang="es-ES" sz="2100" b="1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social</a:t>
            </a:r>
          </a:p>
          <a:p>
            <a:pPr lvl="0" algn="ctr"/>
            <a:r>
              <a:rPr lang="es-ES" sz="1900" b="1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+9% Familias</a:t>
            </a:r>
          </a:p>
          <a:p>
            <a:pPr lvl="0" algn="ctr"/>
            <a:r>
              <a:rPr lang="es-ES" sz="1900" b="1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+17% Vivienda</a:t>
            </a:r>
          </a:p>
          <a:p>
            <a:pPr lvl="0" algn="ctr"/>
            <a:r>
              <a:rPr lang="es-ES" sz="1900" b="1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+14% Gasto social</a:t>
            </a:r>
          </a:p>
        </p:txBody>
      </p:sp>
      <p:sp>
        <p:nvSpPr>
          <p:cNvPr id="20" name="CuadroTexto 19">
            <a:extLst>
              <a:ext uri="{FF2B5EF4-FFF2-40B4-BE49-F238E27FC236}">
                <a16:creationId xmlns:a16="http://schemas.microsoft.com/office/drawing/2014/main" id="{DA737093-F67B-4F93-9F11-0D50D6C00DAC}"/>
              </a:ext>
            </a:extLst>
          </p:cNvPr>
          <p:cNvSpPr txBox="1"/>
          <p:nvPr/>
        </p:nvSpPr>
        <p:spPr>
          <a:xfrm>
            <a:off x="0" y="1172500"/>
            <a:ext cx="9906000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s-ES" sz="24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El proyecto de Presupuestos para 2021:</a:t>
            </a:r>
            <a:endParaRPr lang="es-ES" sz="2400" b="1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pic>
        <p:nvPicPr>
          <p:cNvPr id="10" name="Imagen 9" descr="Imagen que contiene Forma&#10;&#10;Descripción generada automáticamente">
            <a:extLst>
              <a:ext uri="{FF2B5EF4-FFF2-40B4-BE49-F238E27FC236}">
                <a16:creationId xmlns:a16="http://schemas.microsoft.com/office/drawing/2014/main" id="{7101A28F-F78C-4F7C-ABAF-D6CC36B48EDC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6569" y="3109081"/>
            <a:ext cx="700237" cy="700237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</p:pic>
      <p:sp>
        <p:nvSpPr>
          <p:cNvPr id="19" name="CuadroTexto 18">
            <a:extLst>
              <a:ext uri="{FF2B5EF4-FFF2-40B4-BE49-F238E27FC236}">
                <a16:creationId xmlns:a16="http://schemas.microsoft.com/office/drawing/2014/main" id="{772EFB6E-C7FA-4069-9174-CF43A082A8B2}"/>
              </a:ext>
            </a:extLst>
          </p:cNvPr>
          <p:cNvSpPr txBox="1"/>
          <p:nvPr/>
        </p:nvSpPr>
        <p:spPr>
          <a:xfrm>
            <a:off x="2979666" y="3896024"/>
            <a:ext cx="3946667" cy="15234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s-ES" sz="19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Refuerzo</a:t>
            </a:r>
            <a:r>
              <a:rPr lang="es-ES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de los </a:t>
            </a:r>
            <a:r>
              <a:rPr lang="es-ES" sz="2100" b="1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servicios públicos</a:t>
            </a:r>
          </a:p>
          <a:p>
            <a:pPr lvl="0" algn="ctr"/>
            <a:r>
              <a:rPr lang="es-ES" b="1" dirty="0">
                <a:solidFill>
                  <a:prstClr val="black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+45% Limpieza Viaria</a:t>
            </a:r>
          </a:p>
          <a:p>
            <a:pPr lvl="0" algn="ctr"/>
            <a:r>
              <a:rPr lang="es-ES" b="1" dirty="0">
                <a:solidFill>
                  <a:prstClr val="black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+63% Zonas Verdes</a:t>
            </a:r>
          </a:p>
          <a:p>
            <a:pPr lvl="0" algn="ctr"/>
            <a:r>
              <a:rPr lang="es-ES" b="1" dirty="0">
                <a:solidFill>
                  <a:prstClr val="black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+8% Refuerzo Seguridad y Emergencias</a:t>
            </a:r>
          </a:p>
        </p:txBody>
      </p:sp>
      <p:pic>
        <p:nvPicPr>
          <p:cNvPr id="12" name="Imagen 11" descr="Imagen que contiene Forma&#10;&#10;Descripción generada automáticamente">
            <a:extLst>
              <a:ext uri="{FF2B5EF4-FFF2-40B4-BE49-F238E27FC236}">
                <a16:creationId xmlns:a16="http://schemas.microsoft.com/office/drawing/2014/main" id="{AD5FD70B-E1AF-496A-9BE4-F2E913454DE2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7118" y="5488178"/>
            <a:ext cx="639300" cy="639300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80223448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3D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n 1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85" t="25891" r="61126"/>
          <a:stretch/>
        </p:blipFill>
        <p:spPr>
          <a:xfrm>
            <a:off x="2774578" y="2880416"/>
            <a:ext cx="4356844" cy="1097168"/>
          </a:xfrm>
          <a:prstGeom prst="rect">
            <a:avLst/>
          </a:prstGeom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46E9AEAE-69CB-46C2-A3E8-B6A537904717}"/>
              </a:ext>
            </a:extLst>
          </p:cNvPr>
          <p:cNvSpPr txBox="1"/>
          <p:nvPr/>
        </p:nvSpPr>
        <p:spPr>
          <a:xfrm>
            <a:off x="0" y="6391275"/>
            <a:ext cx="9906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200" i="1" dirty="0">
                <a:solidFill>
                  <a:srgbClr val="B7C8FF"/>
                </a:solidFill>
              </a:rPr>
              <a:t>Iconos creados por </a:t>
            </a:r>
            <a:r>
              <a:rPr lang="es-ES" sz="1200" i="1" dirty="0" err="1">
                <a:solidFill>
                  <a:srgbClr val="B7C8FF"/>
                </a:solidFill>
              </a:rPr>
              <a:t>Freepik</a:t>
            </a:r>
            <a:r>
              <a:rPr lang="es-ES" sz="1200" i="1" dirty="0">
                <a:solidFill>
                  <a:srgbClr val="B7C8FF"/>
                </a:solidFill>
              </a:rPr>
              <a:t> y </a:t>
            </a:r>
            <a:r>
              <a:rPr lang="es-ES" sz="1200" i="1" dirty="0" err="1">
                <a:solidFill>
                  <a:srgbClr val="B7C8FF"/>
                </a:solidFill>
              </a:rPr>
              <a:t>Vectors</a:t>
            </a:r>
            <a:r>
              <a:rPr lang="es-ES" sz="1200" i="1" dirty="0">
                <a:solidFill>
                  <a:srgbClr val="B7C8FF"/>
                </a:solidFill>
              </a:rPr>
              <a:t> </a:t>
            </a:r>
            <a:r>
              <a:rPr lang="es-ES" sz="1200" i="1" dirty="0" err="1">
                <a:solidFill>
                  <a:srgbClr val="B7C8FF"/>
                </a:solidFill>
              </a:rPr>
              <a:t>Market</a:t>
            </a:r>
            <a:r>
              <a:rPr lang="es-ES" sz="1200" i="1" dirty="0">
                <a:solidFill>
                  <a:srgbClr val="B7C8FF"/>
                </a:solidFill>
              </a:rPr>
              <a:t> de www.flaticon.com</a:t>
            </a:r>
          </a:p>
        </p:txBody>
      </p:sp>
    </p:spTree>
    <p:extLst>
      <p:ext uri="{BB962C8B-B14F-4D97-AF65-F5344CB8AC3E}">
        <p14:creationId xmlns:p14="http://schemas.microsoft.com/office/powerpoint/2010/main" val="37057796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ángulo 16">
            <a:extLst>
              <a:ext uri="{FF2B5EF4-FFF2-40B4-BE49-F238E27FC236}">
                <a16:creationId xmlns:a16="http://schemas.microsoft.com/office/drawing/2014/main" id="{81230167-AA33-494A-8656-0D1E08D9345C}"/>
              </a:ext>
            </a:extLst>
          </p:cNvPr>
          <p:cNvSpPr/>
          <p:nvPr/>
        </p:nvSpPr>
        <p:spPr>
          <a:xfrm>
            <a:off x="0" y="-13676"/>
            <a:ext cx="9906000" cy="1156122"/>
          </a:xfrm>
          <a:prstGeom prst="rect">
            <a:avLst/>
          </a:prstGeom>
          <a:solidFill>
            <a:srgbClr val="003DF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9" name="Rectángulo 8">
            <a:extLst>
              <a:ext uri="{FF2B5EF4-FFF2-40B4-BE49-F238E27FC236}">
                <a16:creationId xmlns:a16="http://schemas.microsoft.com/office/drawing/2014/main" id="{2937A9AC-6D7F-450C-B107-E3704BF4B201}"/>
              </a:ext>
            </a:extLst>
          </p:cNvPr>
          <p:cNvSpPr/>
          <p:nvPr/>
        </p:nvSpPr>
        <p:spPr>
          <a:xfrm>
            <a:off x="0" y="6196139"/>
            <a:ext cx="9906000" cy="674473"/>
          </a:xfrm>
          <a:prstGeom prst="rect">
            <a:avLst/>
          </a:prstGeom>
          <a:solidFill>
            <a:srgbClr val="003DF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" name="CuadroTexto 5"/>
          <p:cNvSpPr txBox="1">
            <a:spLocks/>
          </p:cNvSpPr>
          <p:nvPr/>
        </p:nvSpPr>
        <p:spPr>
          <a:xfrm>
            <a:off x="0" y="598891"/>
            <a:ext cx="9906000" cy="424732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b">
            <a:sp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  <a:defRPr/>
            </a:pPr>
            <a:r>
              <a:rPr lang="es-ES" sz="2400" b="1" dirty="0">
                <a:solidFill>
                  <a:schemeClr val="bg1"/>
                </a:solidFill>
                <a:latin typeface="Lato" pitchFamily="34" charset="0"/>
              </a:rPr>
              <a:t>INGRESOS NO FINANCIEROS</a:t>
            </a:r>
          </a:p>
        </p:txBody>
      </p:sp>
      <p:pic>
        <p:nvPicPr>
          <p:cNvPr id="16" name="Imagen 15" descr="Texto&#10;&#10;Descripción generada automáticamente">
            <a:extLst>
              <a:ext uri="{FF2B5EF4-FFF2-40B4-BE49-F238E27FC236}">
                <a16:creationId xmlns:a16="http://schemas.microsoft.com/office/drawing/2014/main" id="{A16A57C8-2695-4C94-948D-BFDF00EC5B0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2864" y="6136950"/>
            <a:ext cx="3280273" cy="791500"/>
          </a:xfrm>
          <a:prstGeom prst="rect">
            <a:avLst/>
          </a:prstGeom>
        </p:spPr>
      </p:pic>
      <p:sp>
        <p:nvSpPr>
          <p:cNvPr id="11" name="CuadroTexto 5">
            <a:extLst>
              <a:ext uri="{FF2B5EF4-FFF2-40B4-BE49-F238E27FC236}">
                <a16:creationId xmlns:a16="http://schemas.microsoft.com/office/drawing/2014/main" id="{1461F18F-A70B-43D3-B101-6C37A56A4EA8}"/>
              </a:ext>
            </a:extLst>
          </p:cNvPr>
          <p:cNvSpPr txBox="1">
            <a:spLocks/>
          </p:cNvSpPr>
          <p:nvPr/>
        </p:nvSpPr>
        <p:spPr>
          <a:xfrm>
            <a:off x="2761897" y="232328"/>
            <a:ext cx="4382206" cy="313932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b">
            <a:sp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  <a:defRPr/>
            </a:pPr>
            <a:r>
              <a:rPr lang="es-ES" sz="1600" b="1">
                <a:solidFill>
                  <a:schemeClr val="bg1"/>
                </a:solidFill>
                <a:latin typeface="Lato" pitchFamily="34" charset="0"/>
              </a:rPr>
              <a:t>PROYECTO DE PRESUPUESTOS</a:t>
            </a:r>
            <a:r>
              <a:rPr lang="es-ES" sz="1600" b="1">
                <a:latin typeface="Lato" pitchFamily="34" charset="0"/>
              </a:rPr>
              <a:t> </a:t>
            </a:r>
            <a:r>
              <a:rPr lang="es-ES" sz="1600" b="1">
                <a:solidFill>
                  <a:schemeClr val="bg1"/>
                </a:solidFill>
                <a:latin typeface="Lato" pitchFamily="34" charset="0"/>
              </a:rPr>
              <a:t>2021</a:t>
            </a:r>
            <a:endParaRPr lang="es-ES" sz="1600" b="1" dirty="0">
              <a:solidFill>
                <a:schemeClr val="bg1"/>
              </a:solidFill>
              <a:latin typeface="Lato" pitchFamily="34" charset="0"/>
            </a:endParaRPr>
          </a:p>
        </p:txBody>
      </p:sp>
      <p:graphicFrame>
        <p:nvGraphicFramePr>
          <p:cNvPr id="10" name="Gráfico 9">
            <a:extLst>
              <a:ext uri="{FF2B5EF4-FFF2-40B4-BE49-F238E27FC236}">
                <a16:creationId xmlns:a16="http://schemas.microsoft.com/office/drawing/2014/main" id="{BD7472C7-0D80-46FD-825A-106D080B512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81884813"/>
              </p:ext>
            </p:extLst>
          </p:nvPr>
        </p:nvGraphicFramePr>
        <p:xfrm>
          <a:off x="2381424" y="1014833"/>
          <a:ext cx="5143147" cy="23461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5" name="Objeto 4">
            <a:extLst>
              <a:ext uri="{FF2B5EF4-FFF2-40B4-BE49-F238E27FC236}">
                <a16:creationId xmlns:a16="http://schemas.microsoft.com/office/drawing/2014/main" id="{633C87D8-0922-4559-8368-2396A02A906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66166775"/>
              </p:ext>
            </p:extLst>
          </p:nvPr>
        </p:nvGraphicFramePr>
        <p:xfrm>
          <a:off x="642899" y="2961925"/>
          <a:ext cx="8620195" cy="3175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477" name="Worksheet" r:id="rId5" imgW="6896174" imgH="2539825" progId="Excel.Sheet.12">
                  <p:embed/>
                </p:oleObj>
              </mc:Choice>
              <mc:Fallback>
                <p:oleObj name="Worksheet" r:id="rId5" imgW="6896174" imgH="2539825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642899" y="2961925"/>
                        <a:ext cx="8620195" cy="31750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9804833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ángulo 16">
            <a:extLst>
              <a:ext uri="{FF2B5EF4-FFF2-40B4-BE49-F238E27FC236}">
                <a16:creationId xmlns:a16="http://schemas.microsoft.com/office/drawing/2014/main" id="{81230167-AA33-494A-8656-0D1E08D9345C}"/>
              </a:ext>
            </a:extLst>
          </p:cNvPr>
          <p:cNvSpPr/>
          <p:nvPr/>
        </p:nvSpPr>
        <p:spPr>
          <a:xfrm>
            <a:off x="0" y="-13676"/>
            <a:ext cx="9906000" cy="1156122"/>
          </a:xfrm>
          <a:prstGeom prst="rect">
            <a:avLst/>
          </a:prstGeom>
          <a:solidFill>
            <a:srgbClr val="003DF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9" name="Rectángulo 8">
            <a:extLst>
              <a:ext uri="{FF2B5EF4-FFF2-40B4-BE49-F238E27FC236}">
                <a16:creationId xmlns:a16="http://schemas.microsoft.com/office/drawing/2014/main" id="{2937A9AC-6D7F-450C-B107-E3704BF4B201}"/>
              </a:ext>
            </a:extLst>
          </p:cNvPr>
          <p:cNvSpPr/>
          <p:nvPr/>
        </p:nvSpPr>
        <p:spPr>
          <a:xfrm>
            <a:off x="0" y="6196139"/>
            <a:ext cx="9906000" cy="674473"/>
          </a:xfrm>
          <a:prstGeom prst="rect">
            <a:avLst/>
          </a:prstGeom>
          <a:solidFill>
            <a:srgbClr val="003DF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" name="CuadroTexto 5"/>
          <p:cNvSpPr txBox="1">
            <a:spLocks/>
          </p:cNvSpPr>
          <p:nvPr/>
        </p:nvSpPr>
        <p:spPr>
          <a:xfrm>
            <a:off x="0" y="598891"/>
            <a:ext cx="9906000" cy="424732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b">
            <a:sp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  <a:defRPr/>
            </a:pPr>
            <a:r>
              <a:rPr lang="es-ES" sz="2400" b="1" dirty="0">
                <a:solidFill>
                  <a:schemeClr val="bg1"/>
                </a:solidFill>
                <a:latin typeface="Lato" pitchFamily="34" charset="0"/>
              </a:rPr>
              <a:t>REBAJA</a:t>
            </a:r>
            <a:r>
              <a:rPr lang="es-ES" sz="2400" b="1" dirty="0">
                <a:latin typeface="Lato" pitchFamily="34" charset="0"/>
              </a:rPr>
              <a:t> </a:t>
            </a:r>
            <a:r>
              <a:rPr lang="es-ES" sz="2400" b="1" dirty="0">
                <a:solidFill>
                  <a:schemeClr val="bg1"/>
                </a:solidFill>
                <a:latin typeface="Lato" pitchFamily="34" charset="0"/>
              </a:rPr>
              <a:t>FISCAL</a:t>
            </a:r>
          </a:p>
        </p:txBody>
      </p:sp>
      <p:pic>
        <p:nvPicPr>
          <p:cNvPr id="16" name="Imagen 15" descr="Texto&#10;&#10;Descripción generada automáticamente">
            <a:extLst>
              <a:ext uri="{FF2B5EF4-FFF2-40B4-BE49-F238E27FC236}">
                <a16:creationId xmlns:a16="http://schemas.microsoft.com/office/drawing/2014/main" id="{A16A57C8-2695-4C94-948D-BFDF00EC5B0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2863" y="6122395"/>
            <a:ext cx="3280273" cy="791500"/>
          </a:xfrm>
          <a:prstGeom prst="rect">
            <a:avLst/>
          </a:prstGeom>
        </p:spPr>
      </p:pic>
      <p:sp>
        <p:nvSpPr>
          <p:cNvPr id="10" name="Rectángulo 9">
            <a:extLst>
              <a:ext uri="{FF2B5EF4-FFF2-40B4-BE49-F238E27FC236}">
                <a16:creationId xmlns:a16="http://schemas.microsoft.com/office/drawing/2014/main" id="{904C3A88-D9DC-4DE3-BD59-431390B8E78A}"/>
              </a:ext>
            </a:extLst>
          </p:cNvPr>
          <p:cNvSpPr/>
          <p:nvPr/>
        </p:nvSpPr>
        <p:spPr>
          <a:xfrm>
            <a:off x="425350" y="1482413"/>
            <a:ext cx="3127705" cy="1833879"/>
          </a:xfrm>
          <a:prstGeom prst="rect">
            <a:avLst/>
          </a:prstGeom>
        </p:spPr>
        <p:txBody>
          <a:bodyPr/>
          <a:lstStyle/>
          <a:p>
            <a:pPr lvl="0" algn="ctr"/>
            <a:r>
              <a:rPr lang="es-ES" sz="21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El tipo general del </a:t>
            </a:r>
            <a:r>
              <a:rPr lang="es-ES" sz="2500" b="1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IBI pasa del 0,479% </a:t>
            </a:r>
          </a:p>
          <a:p>
            <a:pPr lvl="0" algn="ctr"/>
            <a:r>
              <a:rPr lang="es-ES" sz="2500" b="1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al 0,460%</a:t>
            </a:r>
          </a:p>
          <a:p>
            <a:pPr lvl="0" algn="ctr"/>
            <a:r>
              <a:rPr lang="es-ES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Ahorro de</a:t>
            </a:r>
            <a:r>
              <a:rPr lang="es-ES" b="1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s-ES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40,15 millones</a:t>
            </a:r>
            <a:r>
              <a:rPr lang="es-ES" b="1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s-ES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€ </a:t>
            </a:r>
          </a:p>
          <a:p>
            <a:pPr lvl="0" algn="ctr"/>
            <a:r>
              <a:rPr lang="es-ES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a los madrileños de impacto</a:t>
            </a:r>
            <a:endParaRPr lang="es-ES" dirty="0"/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45C70163-3D1F-46CF-9961-BAF5AE62CEB9}"/>
              </a:ext>
            </a:extLst>
          </p:cNvPr>
          <p:cNvSpPr txBox="1"/>
          <p:nvPr/>
        </p:nvSpPr>
        <p:spPr>
          <a:xfrm>
            <a:off x="6159942" y="1401442"/>
            <a:ext cx="3441439" cy="22929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s-ES" sz="21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Se mantiene la </a:t>
            </a:r>
          </a:p>
          <a:p>
            <a:pPr lvl="0" algn="ctr"/>
            <a:r>
              <a:rPr lang="es-ES" sz="2500" b="1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bonificación del 25% </a:t>
            </a:r>
          </a:p>
          <a:p>
            <a:pPr lvl="0" algn="ctr"/>
            <a:r>
              <a:rPr lang="es-ES" sz="2500" b="1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en el IBI y el IAE</a:t>
            </a:r>
          </a:p>
          <a:p>
            <a:pPr lvl="0" algn="ctr"/>
            <a:r>
              <a:rPr lang="es-ES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a los sectores más castigados por la crisis del COVID-19:</a:t>
            </a:r>
          </a:p>
          <a:p>
            <a:pPr lvl="0" algn="ctr"/>
            <a:r>
              <a:rPr lang="es-ES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81.000 beneficiarios y </a:t>
            </a:r>
          </a:p>
          <a:p>
            <a:pPr lvl="0" algn="ctr"/>
            <a:r>
              <a:rPr lang="es-ES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45,3 millones € de ahorro</a:t>
            </a: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F9D37F1C-33CA-4386-9C79-9DEC29A7BBF3}"/>
              </a:ext>
            </a:extLst>
          </p:cNvPr>
          <p:cNvSpPr txBox="1"/>
          <p:nvPr/>
        </p:nvSpPr>
        <p:spPr>
          <a:xfrm>
            <a:off x="303083" y="3821521"/>
            <a:ext cx="3372241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s-ES" sz="2500" b="1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Se reduce un 25% la tasa de basuras</a:t>
            </a:r>
          </a:p>
          <a:p>
            <a:pPr lvl="0" algn="ctr"/>
            <a:r>
              <a:rPr lang="es-ES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a más de 118.000 empresas de ocio, hostelería, comercial, espectáculos, cultural e industriales</a:t>
            </a: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D5AD9621-E163-4350-AA88-A21ED98463C9}"/>
              </a:ext>
            </a:extLst>
          </p:cNvPr>
          <p:cNvSpPr txBox="1"/>
          <p:nvPr/>
        </p:nvSpPr>
        <p:spPr>
          <a:xfrm>
            <a:off x="6342655" y="3960020"/>
            <a:ext cx="3076014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500" b="1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Se suprime la tasa de terrazas</a:t>
            </a:r>
          </a:p>
          <a:p>
            <a:pPr algn="ctr"/>
            <a:r>
              <a:rPr lang="es-ES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Beneficiará a casi 9.000 negocios y les ahorrará </a:t>
            </a:r>
          </a:p>
          <a:p>
            <a:pPr algn="ctr"/>
            <a:r>
              <a:rPr lang="es-ES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11,4 millones €</a:t>
            </a:r>
          </a:p>
        </p:txBody>
      </p:sp>
      <p:sp>
        <p:nvSpPr>
          <p:cNvPr id="14" name="Elipse 13">
            <a:extLst>
              <a:ext uri="{FF2B5EF4-FFF2-40B4-BE49-F238E27FC236}">
                <a16:creationId xmlns:a16="http://schemas.microsoft.com/office/drawing/2014/main" id="{9F2DD3FA-30B1-46E6-9216-1620EA7A7AB5}"/>
              </a:ext>
            </a:extLst>
          </p:cNvPr>
          <p:cNvSpPr/>
          <p:nvPr/>
        </p:nvSpPr>
        <p:spPr>
          <a:xfrm>
            <a:off x="3828371" y="2389715"/>
            <a:ext cx="2351712" cy="2307170"/>
          </a:xfrm>
          <a:prstGeom prst="ellipse">
            <a:avLst/>
          </a:prstGeom>
          <a:solidFill>
            <a:srgbClr val="003DF6"/>
          </a:solidFill>
          <a:ln w="76200">
            <a:solidFill>
              <a:schemeClr val="bg1"/>
            </a:solidFill>
          </a:ln>
          <a:effectLst>
            <a:glow rad="139700">
              <a:schemeClr val="accent5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000" b="1" dirty="0">
              <a:solidFill>
                <a:schemeClr val="bg1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algn="ctr"/>
            <a:r>
              <a:rPr lang="es-ES" sz="3000" b="1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107,5 millones </a:t>
            </a:r>
            <a:r>
              <a:rPr lang="es-ES" sz="1900" b="1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de euros </a:t>
            </a:r>
          </a:p>
        </p:txBody>
      </p:sp>
      <p:sp>
        <p:nvSpPr>
          <p:cNvPr id="15" name="CuadroTexto 5">
            <a:extLst>
              <a:ext uri="{FF2B5EF4-FFF2-40B4-BE49-F238E27FC236}">
                <a16:creationId xmlns:a16="http://schemas.microsoft.com/office/drawing/2014/main" id="{572BD866-8545-43A0-99A3-F3085DE6EBD0}"/>
              </a:ext>
            </a:extLst>
          </p:cNvPr>
          <p:cNvSpPr txBox="1">
            <a:spLocks/>
          </p:cNvSpPr>
          <p:nvPr/>
        </p:nvSpPr>
        <p:spPr>
          <a:xfrm>
            <a:off x="2761897" y="232328"/>
            <a:ext cx="4382206" cy="313932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b">
            <a:sp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  <a:defRPr/>
            </a:pPr>
            <a:r>
              <a:rPr lang="es-ES" sz="1600" b="1">
                <a:solidFill>
                  <a:schemeClr val="bg1"/>
                </a:solidFill>
                <a:latin typeface="Lato" pitchFamily="34" charset="0"/>
              </a:rPr>
              <a:t>PROYECTO DE PRESUPUESTOS</a:t>
            </a:r>
            <a:r>
              <a:rPr lang="es-ES" sz="1600" b="1">
                <a:latin typeface="Lato" pitchFamily="34" charset="0"/>
              </a:rPr>
              <a:t> </a:t>
            </a:r>
            <a:r>
              <a:rPr lang="es-ES" sz="1600" b="1">
                <a:solidFill>
                  <a:schemeClr val="bg1"/>
                </a:solidFill>
                <a:latin typeface="Lato" pitchFamily="34" charset="0"/>
              </a:rPr>
              <a:t>2021</a:t>
            </a:r>
            <a:endParaRPr lang="es-ES" sz="1600" b="1" dirty="0">
              <a:solidFill>
                <a:schemeClr val="bg1"/>
              </a:solidFill>
              <a:latin typeface="Lato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82048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ángulo 16">
            <a:extLst>
              <a:ext uri="{FF2B5EF4-FFF2-40B4-BE49-F238E27FC236}">
                <a16:creationId xmlns:a16="http://schemas.microsoft.com/office/drawing/2014/main" id="{81230167-AA33-494A-8656-0D1E08D9345C}"/>
              </a:ext>
            </a:extLst>
          </p:cNvPr>
          <p:cNvSpPr/>
          <p:nvPr/>
        </p:nvSpPr>
        <p:spPr>
          <a:xfrm>
            <a:off x="0" y="-13676"/>
            <a:ext cx="9906000" cy="1156122"/>
          </a:xfrm>
          <a:prstGeom prst="rect">
            <a:avLst/>
          </a:prstGeom>
          <a:solidFill>
            <a:srgbClr val="003DF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9" name="Rectángulo 8">
            <a:extLst>
              <a:ext uri="{FF2B5EF4-FFF2-40B4-BE49-F238E27FC236}">
                <a16:creationId xmlns:a16="http://schemas.microsoft.com/office/drawing/2014/main" id="{2937A9AC-6D7F-450C-B107-E3704BF4B201}"/>
              </a:ext>
            </a:extLst>
          </p:cNvPr>
          <p:cNvSpPr/>
          <p:nvPr/>
        </p:nvSpPr>
        <p:spPr>
          <a:xfrm>
            <a:off x="0" y="6196139"/>
            <a:ext cx="9906000" cy="674473"/>
          </a:xfrm>
          <a:prstGeom prst="rect">
            <a:avLst/>
          </a:prstGeom>
          <a:solidFill>
            <a:srgbClr val="003DF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" name="CuadroTexto 5"/>
          <p:cNvSpPr txBox="1">
            <a:spLocks/>
          </p:cNvSpPr>
          <p:nvPr/>
        </p:nvSpPr>
        <p:spPr>
          <a:xfrm>
            <a:off x="0" y="598891"/>
            <a:ext cx="9906000" cy="424732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b">
            <a:sp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  <a:defRPr/>
            </a:pPr>
            <a:r>
              <a:rPr lang="es-ES" sz="2400" b="1" dirty="0">
                <a:solidFill>
                  <a:schemeClr val="bg1"/>
                </a:solidFill>
                <a:latin typeface="Lato" pitchFamily="34" charset="0"/>
              </a:rPr>
              <a:t>GASTO POR CAPÍTULOS</a:t>
            </a:r>
          </a:p>
        </p:txBody>
      </p:sp>
      <p:pic>
        <p:nvPicPr>
          <p:cNvPr id="16" name="Imagen 15" descr="Texto&#10;&#10;Descripción generada automáticamente">
            <a:extLst>
              <a:ext uri="{FF2B5EF4-FFF2-40B4-BE49-F238E27FC236}">
                <a16:creationId xmlns:a16="http://schemas.microsoft.com/office/drawing/2014/main" id="{A16A57C8-2695-4C94-948D-BFDF00EC5B0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2864" y="6136950"/>
            <a:ext cx="3280273" cy="791500"/>
          </a:xfrm>
          <a:prstGeom prst="rect">
            <a:avLst/>
          </a:prstGeom>
        </p:spPr>
      </p:pic>
      <p:graphicFrame>
        <p:nvGraphicFramePr>
          <p:cNvPr id="12" name="Gráfico 11">
            <a:extLst>
              <a:ext uri="{FF2B5EF4-FFF2-40B4-BE49-F238E27FC236}">
                <a16:creationId xmlns:a16="http://schemas.microsoft.com/office/drawing/2014/main" id="{43A8BCEB-30F0-4B86-A0CB-739AC12AAB0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60847453"/>
              </p:ext>
            </p:extLst>
          </p:nvPr>
        </p:nvGraphicFramePr>
        <p:xfrm>
          <a:off x="3617610" y="4505115"/>
          <a:ext cx="4212167" cy="178010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3" name="CuadroTexto 12">
            <a:extLst>
              <a:ext uri="{FF2B5EF4-FFF2-40B4-BE49-F238E27FC236}">
                <a16:creationId xmlns:a16="http://schemas.microsoft.com/office/drawing/2014/main" id="{7C3A734C-B578-4A97-B80C-479DC1781FE6}"/>
              </a:ext>
            </a:extLst>
          </p:cNvPr>
          <p:cNvSpPr txBox="1"/>
          <p:nvPr/>
        </p:nvSpPr>
        <p:spPr>
          <a:xfrm>
            <a:off x="2426717" y="5171697"/>
            <a:ext cx="1324837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" sz="1400" b="1" dirty="0">
                <a:solidFill>
                  <a:srgbClr val="003DF6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2021</a:t>
            </a:r>
          </a:p>
          <a:p>
            <a:pPr algn="r"/>
            <a:r>
              <a:rPr lang="es-ES" sz="1400" b="1" dirty="0">
                <a:solidFill>
                  <a:srgbClr val="003DF6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2020</a:t>
            </a:r>
          </a:p>
          <a:p>
            <a:pPr algn="r"/>
            <a:r>
              <a:rPr lang="es-ES" sz="1400" b="1" dirty="0">
                <a:solidFill>
                  <a:srgbClr val="003DF6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2019</a:t>
            </a:r>
          </a:p>
        </p:txBody>
      </p:sp>
      <p:sp>
        <p:nvSpPr>
          <p:cNvPr id="14" name="CuadroTexto 5">
            <a:extLst>
              <a:ext uri="{FF2B5EF4-FFF2-40B4-BE49-F238E27FC236}">
                <a16:creationId xmlns:a16="http://schemas.microsoft.com/office/drawing/2014/main" id="{0AF7F433-7F79-446B-B638-91758D6645B7}"/>
              </a:ext>
            </a:extLst>
          </p:cNvPr>
          <p:cNvSpPr txBox="1">
            <a:spLocks/>
          </p:cNvSpPr>
          <p:nvPr/>
        </p:nvSpPr>
        <p:spPr>
          <a:xfrm>
            <a:off x="2761897" y="232328"/>
            <a:ext cx="4382206" cy="313932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b">
            <a:sp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  <a:defRPr/>
            </a:pPr>
            <a:r>
              <a:rPr lang="es-ES" sz="1600" b="1">
                <a:solidFill>
                  <a:schemeClr val="bg1"/>
                </a:solidFill>
                <a:latin typeface="Lato" pitchFamily="34" charset="0"/>
              </a:rPr>
              <a:t>PROYECTO DE PRESUPUESTOS</a:t>
            </a:r>
            <a:r>
              <a:rPr lang="es-ES" sz="1600" b="1">
                <a:latin typeface="Lato" pitchFamily="34" charset="0"/>
              </a:rPr>
              <a:t> </a:t>
            </a:r>
            <a:r>
              <a:rPr lang="es-ES" sz="1600" b="1">
                <a:solidFill>
                  <a:schemeClr val="bg1"/>
                </a:solidFill>
                <a:latin typeface="Lato" pitchFamily="34" charset="0"/>
              </a:rPr>
              <a:t>2021</a:t>
            </a:r>
            <a:endParaRPr lang="es-ES" sz="1600" b="1" dirty="0">
              <a:solidFill>
                <a:schemeClr val="bg1"/>
              </a:solidFill>
              <a:latin typeface="Lato" pitchFamily="34" charset="0"/>
            </a:endParaRPr>
          </a:p>
        </p:txBody>
      </p:sp>
      <p:graphicFrame>
        <p:nvGraphicFramePr>
          <p:cNvPr id="3" name="Objeto 2">
            <a:extLst>
              <a:ext uri="{FF2B5EF4-FFF2-40B4-BE49-F238E27FC236}">
                <a16:creationId xmlns:a16="http://schemas.microsoft.com/office/drawing/2014/main" id="{0039CA20-A42E-47DA-8477-A0101E733CD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33698031"/>
              </p:ext>
            </p:extLst>
          </p:nvPr>
        </p:nvGraphicFramePr>
        <p:xfrm>
          <a:off x="423374" y="1369035"/>
          <a:ext cx="9059252" cy="35597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98" name="Worksheet" r:id="rId5" imgW="7740539" imgH="3041562" progId="Excel.Sheet.12">
                  <p:embed/>
                </p:oleObj>
              </mc:Choice>
              <mc:Fallback>
                <p:oleObj name="Worksheet" r:id="rId5" imgW="7740539" imgH="3041562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23374" y="1369035"/>
                        <a:ext cx="9059252" cy="35597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1097593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ángulo 16">
            <a:extLst>
              <a:ext uri="{FF2B5EF4-FFF2-40B4-BE49-F238E27FC236}">
                <a16:creationId xmlns:a16="http://schemas.microsoft.com/office/drawing/2014/main" id="{81230167-AA33-494A-8656-0D1E08D9345C}"/>
              </a:ext>
            </a:extLst>
          </p:cNvPr>
          <p:cNvSpPr/>
          <p:nvPr/>
        </p:nvSpPr>
        <p:spPr>
          <a:xfrm>
            <a:off x="0" y="-13676"/>
            <a:ext cx="9906000" cy="1156122"/>
          </a:xfrm>
          <a:prstGeom prst="rect">
            <a:avLst/>
          </a:prstGeom>
          <a:solidFill>
            <a:srgbClr val="003DF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9" name="Rectángulo 8">
            <a:extLst>
              <a:ext uri="{FF2B5EF4-FFF2-40B4-BE49-F238E27FC236}">
                <a16:creationId xmlns:a16="http://schemas.microsoft.com/office/drawing/2014/main" id="{2937A9AC-6D7F-450C-B107-E3704BF4B201}"/>
              </a:ext>
            </a:extLst>
          </p:cNvPr>
          <p:cNvSpPr/>
          <p:nvPr/>
        </p:nvSpPr>
        <p:spPr>
          <a:xfrm>
            <a:off x="0" y="6196139"/>
            <a:ext cx="9906000" cy="674473"/>
          </a:xfrm>
          <a:prstGeom prst="rect">
            <a:avLst/>
          </a:prstGeom>
          <a:solidFill>
            <a:srgbClr val="003DF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" name="CuadroTexto 5"/>
          <p:cNvSpPr txBox="1">
            <a:spLocks/>
          </p:cNvSpPr>
          <p:nvPr/>
        </p:nvSpPr>
        <p:spPr>
          <a:xfrm>
            <a:off x="0" y="598891"/>
            <a:ext cx="9906000" cy="424732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b">
            <a:sp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  <a:defRPr/>
            </a:pPr>
            <a:r>
              <a:rPr lang="es-ES" sz="2400" b="1" dirty="0">
                <a:solidFill>
                  <a:schemeClr val="bg1"/>
                </a:solidFill>
                <a:latin typeface="Lato" pitchFamily="34" charset="0"/>
              </a:rPr>
              <a:t>INVERSIONES</a:t>
            </a:r>
          </a:p>
        </p:txBody>
      </p:sp>
      <p:pic>
        <p:nvPicPr>
          <p:cNvPr id="16" name="Imagen 15" descr="Texto&#10;&#10;Descripción generada automáticamente">
            <a:extLst>
              <a:ext uri="{FF2B5EF4-FFF2-40B4-BE49-F238E27FC236}">
                <a16:creationId xmlns:a16="http://schemas.microsoft.com/office/drawing/2014/main" id="{A16A57C8-2695-4C94-948D-BFDF00EC5B0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2864" y="6136950"/>
            <a:ext cx="3280273" cy="791500"/>
          </a:xfrm>
          <a:prstGeom prst="rect">
            <a:avLst/>
          </a:prstGeom>
        </p:spPr>
      </p:pic>
      <p:sp>
        <p:nvSpPr>
          <p:cNvPr id="19" name="CuadroTexto 5">
            <a:extLst>
              <a:ext uri="{FF2B5EF4-FFF2-40B4-BE49-F238E27FC236}">
                <a16:creationId xmlns:a16="http://schemas.microsoft.com/office/drawing/2014/main" id="{AA08F507-8041-4721-BE30-417687D9646A}"/>
              </a:ext>
            </a:extLst>
          </p:cNvPr>
          <p:cNvSpPr txBox="1">
            <a:spLocks/>
          </p:cNvSpPr>
          <p:nvPr/>
        </p:nvSpPr>
        <p:spPr>
          <a:xfrm>
            <a:off x="2761897" y="232328"/>
            <a:ext cx="4382206" cy="313932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b">
            <a:sp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  <a:defRPr/>
            </a:pPr>
            <a:r>
              <a:rPr lang="es-ES" sz="1600" b="1" dirty="0">
                <a:solidFill>
                  <a:schemeClr val="bg1"/>
                </a:solidFill>
                <a:latin typeface="Lato" pitchFamily="34" charset="0"/>
              </a:rPr>
              <a:t>PROYECTO DE PRESUPUESTOS</a:t>
            </a:r>
            <a:r>
              <a:rPr lang="es-ES" sz="1600" b="1" dirty="0">
                <a:latin typeface="Lato" pitchFamily="34" charset="0"/>
              </a:rPr>
              <a:t> </a:t>
            </a:r>
            <a:r>
              <a:rPr lang="es-ES" sz="1600" b="1" dirty="0">
                <a:solidFill>
                  <a:schemeClr val="bg1"/>
                </a:solidFill>
                <a:latin typeface="Lato" pitchFamily="34" charset="0"/>
              </a:rPr>
              <a:t>2021</a:t>
            </a: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3B0A47A1-6036-4531-A924-860B52E6FDD2}"/>
              </a:ext>
            </a:extLst>
          </p:cNvPr>
          <p:cNvSpPr txBox="1"/>
          <p:nvPr/>
        </p:nvSpPr>
        <p:spPr>
          <a:xfrm>
            <a:off x="6331988" y="1845248"/>
            <a:ext cx="2716762" cy="11541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s-ES" sz="2300" b="1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226 millones más desde el inicio de la legislatura (+</a:t>
            </a:r>
            <a:r>
              <a:rPr lang="es-ES" sz="23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116%)</a:t>
            </a:r>
            <a:endParaRPr lang="es-ES" sz="2300" b="1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E7960AEB-DE8B-4647-A5C4-1DBD25DCE478}"/>
              </a:ext>
            </a:extLst>
          </p:cNvPr>
          <p:cNvSpPr txBox="1"/>
          <p:nvPr/>
        </p:nvSpPr>
        <p:spPr>
          <a:xfrm>
            <a:off x="6153492" y="3830682"/>
            <a:ext cx="3073754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s-ES" sz="23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El presupuesto cuenta con </a:t>
            </a:r>
            <a:r>
              <a:rPr lang="es-ES" sz="2300" b="1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665 proyectos de inversión, </a:t>
            </a:r>
          </a:p>
          <a:p>
            <a:pPr lvl="0" algn="ctr"/>
            <a:r>
              <a:rPr lang="es-ES" sz="21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destinando</a:t>
            </a:r>
            <a:r>
              <a:rPr lang="es-ES" sz="23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s-ES" sz="2300" b="1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303 M€ </a:t>
            </a:r>
          </a:p>
          <a:p>
            <a:pPr lvl="0" algn="ctr"/>
            <a:r>
              <a:rPr lang="es-ES" sz="2300" b="1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a inversión nueva</a:t>
            </a:r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70A5146F-426F-446C-ABF5-F621E60D3E20}"/>
              </a:ext>
            </a:extLst>
          </p:cNvPr>
          <p:cNvSpPr txBox="1"/>
          <p:nvPr/>
        </p:nvSpPr>
        <p:spPr>
          <a:xfrm>
            <a:off x="678754" y="3971062"/>
            <a:ext cx="2805991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s-ES" sz="2300" b="1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La inversión </a:t>
            </a:r>
            <a:r>
              <a:rPr lang="es-ES" sz="2300" b="1" dirty="0" err="1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territorializada</a:t>
            </a:r>
            <a:r>
              <a:rPr lang="es-ES" sz="2300" b="1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en distritos </a:t>
            </a:r>
            <a:r>
              <a:rPr lang="es-ES" sz="23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alcanza </a:t>
            </a:r>
            <a:r>
              <a:rPr lang="es-ES" sz="2300" b="1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382 millones (+99%)</a:t>
            </a:r>
          </a:p>
        </p:txBody>
      </p:sp>
      <p:sp>
        <p:nvSpPr>
          <p:cNvPr id="18" name="CuadroTexto 17">
            <a:extLst>
              <a:ext uri="{FF2B5EF4-FFF2-40B4-BE49-F238E27FC236}">
                <a16:creationId xmlns:a16="http://schemas.microsoft.com/office/drawing/2014/main" id="{6F8A50E8-D30C-4ADD-80D4-F318F53AF7A2}"/>
              </a:ext>
            </a:extLst>
          </p:cNvPr>
          <p:cNvSpPr txBox="1"/>
          <p:nvPr/>
        </p:nvSpPr>
        <p:spPr>
          <a:xfrm>
            <a:off x="680017" y="1845248"/>
            <a:ext cx="3464751" cy="11541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s-ES" sz="2300" b="1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Las inversiones ascienden a 488 millones</a:t>
            </a:r>
          </a:p>
          <a:p>
            <a:pPr lvl="0" algn="ctr"/>
            <a:r>
              <a:rPr lang="es-ES" sz="2300" b="1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Crecen 169 M€ (+52%)</a:t>
            </a:r>
          </a:p>
        </p:txBody>
      </p:sp>
      <p:pic>
        <p:nvPicPr>
          <p:cNvPr id="22" name="Imagen 21" descr="Imagen que contiene Forma&#10;&#10;Descripción generada automáticamente">
            <a:extLst>
              <a:ext uri="{FF2B5EF4-FFF2-40B4-BE49-F238E27FC236}">
                <a16:creationId xmlns:a16="http://schemas.microsoft.com/office/drawing/2014/main" id="{ECAE0E8D-E078-4DEA-9383-8294C012435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3812" y="2914500"/>
            <a:ext cx="1398376" cy="1398376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3413318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lipse 5">
            <a:extLst>
              <a:ext uri="{FF2B5EF4-FFF2-40B4-BE49-F238E27FC236}">
                <a16:creationId xmlns:a16="http://schemas.microsoft.com/office/drawing/2014/main" id="{002D13C0-9981-48BD-B831-C96FCA09795A}"/>
              </a:ext>
            </a:extLst>
          </p:cNvPr>
          <p:cNvSpPr/>
          <p:nvPr/>
        </p:nvSpPr>
        <p:spPr>
          <a:xfrm>
            <a:off x="7865566" y="4484220"/>
            <a:ext cx="1719298" cy="1628124"/>
          </a:xfrm>
          <a:prstGeom prst="ellipse">
            <a:avLst/>
          </a:prstGeom>
          <a:solidFill>
            <a:srgbClr val="3B6AFF"/>
          </a:solidFill>
          <a:ln w="38100">
            <a:solidFill>
              <a:srgbClr val="3B6AFF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36000" rIns="0" bIns="36000" rtlCol="0" anchor="ctr"/>
          <a:lstStyle/>
          <a:p>
            <a:pPr algn="ctr"/>
            <a:endParaRPr lang="es-ES" sz="1400" b="1" dirty="0">
              <a:solidFill>
                <a:srgbClr val="3B6AFF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algn="ctr"/>
            <a:r>
              <a:rPr lang="es-ES" sz="1200" b="1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Con estas incorporaciones, </a:t>
            </a:r>
          </a:p>
          <a:p>
            <a:pPr algn="ctr"/>
            <a:r>
              <a:rPr lang="es-ES" sz="1200" b="1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el total del Proyecto </a:t>
            </a:r>
            <a:r>
              <a:rPr lang="es-ES" sz="1400" b="1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crece 604 M€ (13%)</a:t>
            </a:r>
          </a:p>
          <a:p>
            <a:pPr algn="ctr"/>
            <a:endParaRPr lang="es-ES" dirty="0"/>
          </a:p>
        </p:txBody>
      </p:sp>
      <p:sp>
        <p:nvSpPr>
          <p:cNvPr id="17" name="Rectángulo 16">
            <a:extLst>
              <a:ext uri="{FF2B5EF4-FFF2-40B4-BE49-F238E27FC236}">
                <a16:creationId xmlns:a16="http://schemas.microsoft.com/office/drawing/2014/main" id="{81230167-AA33-494A-8656-0D1E08D9345C}"/>
              </a:ext>
            </a:extLst>
          </p:cNvPr>
          <p:cNvSpPr/>
          <p:nvPr/>
        </p:nvSpPr>
        <p:spPr>
          <a:xfrm>
            <a:off x="0" y="-13676"/>
            <a:ext cx="9906000" cy="1156122"/>
          </a:xfrm>
          <a:prstGeom prst="rect">
            <a:avLst/>
          </a:prstGeom>
          <a:solidFill>
            <a:srgbClr val="003DF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9" name="Rectángulo 8">
            <a:extLst>
              <a:ext uri="{FF2B5EF4-FFF2-40B4-BE49-F238E27FC236}">
                <a16:creationId xmlns:a16="http://schemas.microsoft.com/office/drawing/2014/main" id="{2937A9AC-6D7F-450C-B107-E3704BF4B201}"/>
              </a:ext>
            </a:extLst>
          </p:cNvPr>
          <p:cNvSpPr/>
          <p:nvPr/>
        </p:nvSpPr>
        <p:spPr>
          <a:xfrm>
            <a:off x="0" y="6196139"/>
            <a:ext cx="9906000" cy="674473"/>
          </a:xfrm>
          <a:prstGeom prst="rect">
            <a:avLst/>
          </a:prstGeom>
          <a:solidFill>
            <a:srgbClr val="003DF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" name="CuadroTexto 5"/>
          <p:cNvSpPr txBox="1">
            <a:spLocks/>
          </p:cNvSpPr>
          <p:nvPr/>
        </p:nvSpPr>
        <p:spPr>
          <a:xfrm>
            <a:off x="0" y="598891"/>
            <a:ext cx="9906000" cy="424732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b">
            <a:sp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  <a:defRPr/>
            </a:pPr>
            <a:r>
              <a:rPr lang="es-ES" sz="2400" b="1" dirty="0">
                <a:solidFill>
                  <a:schemeClr val="bg1"/>
                </a:solidFill>
                <a:latin typeface="Lato" pitchFamily="34" charset="0"/>
              </a:rPr>
              <a:t>GASTO POR SECCIONES</a:t>
            </a:r>
          </a:p>
        </p:txBody>
      </p:sp>
      <p:pic>
        <p:nvPicPr>
          <p:cNvPr id="16" name="Imagen 15" descr="Texto&#10;&#10;Descripción generada automáticamente">
            <a:extLst>
              <a:ext uri="{FF2B5EF4-FFF2-40B4-BE49-F238E27FC236}">
                <a16:creationId xmlns:a16="http://schemas.microsoft.com/office/drawing/2014/main" id="{A16A57C8-2695-4C94-948D-BFDF00EC5B0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2864" y="6136950"/>
            <a:ext cx="3280273" cy="791500"/>
          </a:xfrm>
          <a:prstGeom prst="rect">
            <a:avLst/>
          </a:prstGeom>
        </p:spPr>
      </p:pic>
      <p:sp>
        <p:nvSpPr>
          <p:cNvPr id="13" name="CuadroTexto 5">
            <a:extLst>
              <a:ext uri="{FF2B5EF4-FFF2-40B4-BE49-F238E27FC236}">
                <a16:creationId xmlns:a16="http://schemas.microsoft.com/office/drawing/2014/main" id="{846E6131-F858-41FF-991F-BDAA2A8D1572}"/>
              </a:ext>
            </a:extLst>
          </p:cNvPr>
          <p:cNvSpPr txBox="1">
            <a:spLocks/>
          </p:cNvSpPr>
          <p:nvPr/>
        </p:nvSpPr>
        <p:spPr>
          <a:xfrm>
            <a:off x="2761897" y="232328"/>
            <a:ext cx="4382206" cy="313932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b">
            <a:sp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  <a:defRPr/>
            </a:pPr>
            <a:r>
              <a:rPr lang="es-ES" sz="1600" b="1" dirty="0">
                <a:solidFill>
                  <a:schemeClr val="bg1"/>
                </a:solidFill>
                <a:latin typeface="Lato" pitchFamily="34" charset="0"/>
              </a:rPr>
              <a:t>PROYECTO DE PRESUPUESTOS</a:t>
            </a:r>
            <a:r>
              <a:rPr lang="es-ES" sz="1600" b="1" dirty="0">
                <a:latin typeface="Lato" pitchFamily="34" charset="0"/>
              </a:rPr>
              <a:t> </a:t>
            </a:r>
            <a:r>
              <a:rPr lang="es-ES" sz="1600" b="1" dirty="0">
                <a:solidFill>
                  <a:schemeClr val="bg1"/>
                </a:solidFill>
                <a:latin typeface="Lato" pitchFamily="34" charset="0"/>
              </a:rPr>
              <a:t>2021</a:t>
            </a:r>
          </a:p>
        </p:txBody>
      </p:sp>
      <p:cxnSp>
        <p:nvCxnSpPr>
          <p:cNvPr id="27" name="Conector recto de flecha 26">
            <a:extLst>
              <a:ext uri="{FF2B5EF4-FFF2-40B4-BE49-F238E27FC236}">
                <a16:creationId xmlns:a16="http://schemas.microsoft.com/office/drawing/2014/main" id="{89540CD7-4D57-4F96-9EBE-20A35EB40A26}"/>
              </a:ext>
            </a:extLst>
          </p:cNvPr>
          <p:cNvCxnSpPr>
            <a:cxnSpLocks/>
          </p:cNvCxnSpPr>
          <p:nvPr/>
        </p:nvCxnSpPr>
        <p:spPr>
          <a:xfrm flipV="1">
            <a:off x="7672982" y="6026279"/>
            <a:ext cx="480418" cy="2270"/>
          </a:xfrm>
          <a:prstGeom prst="straightConnector1">
            <a:avLst/>
          </a:prstGeom>
          <a:ln w="57150">
            <a:solidFill>
              <a:srgbClr val="3B6A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CuadroTexto 10">
            <a:extLst>
              <a:ext uri="{FF2B5EF4-FFF2-40B4-BE49-F238E27FC236}">
                <a16:creationId xmlns:a16="http://schemas.microsoft.com/office/drawing/2014/main" id="{8A89C839-76D1-4CBE-8F3D-85553ED1194D}"/>
              </a:ext>
            </a:extLst>
          </p:cNvPr>
          <p:cNvSpPr txBox="1"/>
          <p:nvPr/>
        </p:nvSpPr>
        <p:spPr>
          <a:xfrm>
            <a:off x="7587257" y="1176724"/>
            <a:ext cx="1234271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900" b="1" i="1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(en millones de euros)</a:t>
            </a:r>
          </a:p>
        </p:txBody>
      </p:sp>
      <p:graphicFrame>
        <p:nvGraphicFramePr>
          <p:cNvPr id="2" name="Objeto 1">
            <a:extLst>
              <a:ext uri="{FF2B5EF4-FFF2-40B4-BE49-F238E27FC236}">
                <a16:creationId xmlns:a16="http://schemas.microsoft.com/office/drawing/2014/main" id="{24A03153-10F4-4A93-9F2F-C68DC2355C3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30388483"/>
              </p:ext>
            </p:extLst>
          </p:nvPr>
        </p:nvGraphicFramePr>
        <p:xfrm>
          <a:off x="796638" y="1229188"/>
          <a:ext cx="6828719" cy="491327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526" name="Worksheet" r:id="rId4" imgW="7130939" imgH="5130888" progId="Excel.Sheet.12">
                  <p:embed/>
                </p:oleObj>
              </mc:Choice>
              <mc:Fallback>
                <p:oleObj name="Worksheet" r:id="rId4" imgW="7130939" imgH="5130888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796638" y="1229188"/>
                        <a:ext cx="6828719" cy="491327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78939828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ángulo 16">
            <a:extLst>
              <a:ext uri="{FF2B5EF4-FFF2-40B4-BE49-F238E27FC236}">
                <a16:creationId xmlns:a16="http://schemas.microsoft.com/office/drawing/2014/main" id="{81230167-AA33-494A-8656-0D1E08D9345C}"/>
              </a:ext>
            </a:extLst>
          </p:cNvPr>
          <p:cNvSpPr/>
          <p:nvPr/>
        </p:nvSpPr>
        <p:spPr>
          <a:xfrm>
            <a:off x="0" y="-13676"/>
            <a:ext cx="9906000" cy="1156122"/>
          </a:xfrm>
          <a:prstGeom prst="rect">
            <a:avLst/>
          </a:prstGeom>
          <a:solidFill>
            <a:srgbClr val="003DF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9" name="Rectángulo 8">
            <a:extLst>
              <a:ext uri="{FF2B5EF4-FFF2-40B4-BE49-F238E27FC236}">
                <a16:creationId xmlns:a16="http://schemas.microsoft.com/office/drawing/2014/main" id="{2937A9AC-6D7F-450C-B107-E3704BF4B201}"/>
              </a:ext>
            </a:extLst>
          </p:cNvPr>
          <p:cNvSpPr/>
          <p:nvPr/>
        </p:nvSpPr>
        <p:spPr>
          <a:xfrm>
            <a:off x="0" y="6196139"/>
            <a:ext cx="9906000" cy="674473"/>
          </a:xfrm>
          <a:prstGeom prst="rect">
            <a:avLst/>
          </a:prstGeom>
          <a:solidFill>
            <a:srgbClr val="003DF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" name="CuadroTexto 5"/>
          <p:cNvSpPr txBox="1">
            <a:spLocks/>
          </p:cNvSpPr>
          <p:nvPr/>
        </p:nvSpPr>
        <p:spPr>
          <a:xfrm>
            <a:off x="0" y="598891"/>
            <a:ext cx="9906000" cy="424732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b">
            <a:sp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  <a:defRPr/>
            </a:pPr>
            <a:r>
              <a:rPr lang="es-ES" sz="2400" b="1" dirty="0">
                <a:solidFill>
                  <a:schemeClr val="bg1"/>
                </a:solidFill>
                <a:latin typeface="Lato" pitchFamily="34" charset="0"/>
              </a:rPr>
              <a:t>DISTRITOS</a:t>
            </a:r>
          </a:p>
        </p:txBody>
      </p:sp>
      <p:pic>
        <p:nvPicPr>
          <p:cNvPr id="16" name="Imagen 15" descr="Texto&#10;&#10;Descripción generada automáticamente">
            <a:extLst>
              <a:ext uri="{FF2B5EF4-FFF2-40B4-BE49-F238E27FC236}">
                <a16:creationId xmlns:a16="http://schemas.microsoft.com/office/drawing/2014/main" id="{A16A57C8-2695-4C94-948D-BFDF00EC5B0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2864" y="6136950"/>
            <a:ext cx="3280273" cy="791500"/>
          </a:xfrm>
          <a:prstGeom prst="rect">
            <a:avLst/>
          </a:prstGeom>
        </p:spPr>
      </p:pic>
      <p:sp>
        <p:nvSpPr>
          <p:cNvPr id="19" name="CuadroTexto 5">
            <a:extLst>
              <a:ext uri="{FF2B5EF4-FFF2-40B4-BE49-F238E27FC236}">
                <a16:creationId xmlns:a16="http://schemas.microsoft.com/office/drawing/2014/main" id="{AA08F507-8041-4721-BE30-417687D9646A}"/>
              </a:ext>
            </a:extLst>
          </p:cNvPr>
          <p:cNvSpPr txBox="1">
            <a:spLocks/>
          </p:cNvSpPr>
          <p:nvPr/>
        </p:nvSpPr>
        <p:spPr>
          <a:xfrm>
            <a:off x="2761897" y="232328"/>
            <a:ext cx="4382206" cy="313932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b">
            <a:sp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  <a:defRPr/>
            </a:pPr>
            <a:r>
              <a:rPr lang="es-ES" sz="1600" b="1" dirty="0">
                <a:solidFill>
                  <a:schemeClr val="bg1"/>
                </a:solidFill>
                <a:latin typeface="Lato" pitchFamily="34" charset="0"/>
              </a:rPr>
              <a:t>PROYECTO DE PRESUPUESTOS</a:t>
            </a:r>
            <a:r>
              <a:rPr lang="es-ES" sz="1600" b="1" dirty="0">
                <a:latin typeface="Lato" pitchFamily="34" charset="0"/>
              </a:rPr>
              <a:t> </a:t>
            </a:r>
            <a:r>
              <a:rPr lang="es-ES" sz="1600" b="1" dirty="0">
                <a:solidFill>
                  <a:schemeClr val="bg1"/>
                </a:solidFill>
                <a:latin typeface="Lato" pitchFamily="34" charset="0"/>
              </a:rPr>
              <a:t>2021</a:t>
            </a:r>
          </a:p>
        </p:txBody>
      </p:sp>
      <p:graphicFrame>
        <p:nvGraphicFramePr>
          <p:cNvPr id="3" name="Objeto 2">
            <a:extLst>
              <a:ext uri="{FF2B5EF4-FFF2-40B4-BE49-F238E27FC236}">
                <a16:creationId xmlns:a16="http://schemas.microsoft.com/office/drawing/2014/main" id="{A02E1068-DE56-4D01-8540-4CDBF028DE2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19389592"/>
              </p:ext>
            </p:extLst>
          </p:nvPr>
        </p:nvGraphicFramePr>
        <p:xfrm>
          <a:off x="258378" y="1196561"/>
          <a:ext cx="5770947" cy="495117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432" name="Worksheet" r:id="rId4" imgW="5632388" imgH="4832525" progId="Excel.Sheet.12">
                  <p:embed/>
                </p:oleObj>
              </mc:Choice>
              <mc:Fallback>
                <p:oleObj name="Worksheet" r:id="rId4" imgW="5632388" imgH="4832525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58378" y="1196561"/>
                        <a:ext cx="5770947" cy="495117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to 5">
            <a:extLst>
              <a:ext uri="{FF2B5EF4-FFF2-40B4-BE49-F238E27FC236}">
                <a16:creationId xmlns:a16="http://schemas.microsoft.com/office/drawing/2014/main" id="{028B723B-F3B1-4CD8-91F4-46387069262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55785908"/>
              </p:ext>
            </p:extLst>
          </p:nvPr>
        </p:nvGraphicFramePr>
        <p:xfrm>
          <a:off x="6097798" y="3825902"/>
          <a:ext cx="3651874" cy="205572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433" name="Worksheet" r:id="rId6" imgW="4692539" imgH="2641512" progId="Excel.Sheet.12">
                  <p:embed/>
                </p:oleObj>
              </mc:Choice>
              <mc:Fallback>
                <p:oleObj name="Worksheet" r:id="rId6" imgW="4692539" imgH="2641512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6097798" y="3825902"/>
                        <a:ext cx="3651874" cy="205572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Elipse 17">
            <a:extLst>
              <a:ext uri="{FF2B5EF4-FFF2-40B4-BE49-F238E27FC236}">
                <a16:creationId xmlns:a16="http://schemas.microsoft.com/office/drawing/2014/main" id="{193A6DE3-2E23-42D7-BB37-04D78310DEB4}"/>
              </a:ext>
            </a:extLst>
          </p:cNvPr>
          <p:cNvSpPr/>
          <p:nvPr/>
        </p:nvSpPr>
        <p:spPr>
          <a:xfrm>
            <a:off x="6582297" y="1245368"/>
            <a:ext cx="2682876" cy="2495916"/>
          </a:xfrm>
          <a:prstGeom prst="ellipse">
            <a:avLst/>
          </a:prstGeom>
          <a:solidFill>
            <a:srgbClr val="3B6AFF"/>
          </a:solidFill>
          <a:ln w="38100">
            <a:solidFill>
              <a:srgbClr val="3B6AFF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36000" rIns="0" bIns="36000" rtlCol="0" anchor="ctr"/>
          <a:lstStyle/>
          <a:p>
            <a:pPr algn="ctr"/>
            <a:r>
              <a:rPr lang="es-ES" sz="14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Los distritos del Plan </a:t>
            </a:r>
            <a:r>
              <a:rPr lang="es-ES" sz="1400" dirty="0" err="1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Sures</a:t>
            </a:r>
            <a:r>
              <a:rPr lang="es-ES" sz="14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incrementan su </a:t>
            </a:r>
            <a:r>
              <a:rPr lang="es-ES" sz="15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presupuesto</a:t>
            </a:r>
            <a:r>
              <a:rPr lang="es-ES" sz="1500" b="1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</a:p>
          <a:p>
            <a:pPr algn="ctr"/>
            <a:r>
              <a:rPr lang="es-ES" sz="1500" b="1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casi el doble que la media de los 12 distritos restantes y 2,5 puntos más que la media total </a:t>
            </a:r>
            <a:r>
              <a:rPr lang="es-ES" sz="14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de distritos.</a:t>
            </a:r>
          </a:p>
        </p:txBody>
      </p:sp>
      <p:cxnSp>
        <p:nvCxnSpPr>
          <p:cNvPr id="22" name="Conector recto de flecha 21">
            <a:extLst>
              <a:ext uri="{FF2B5EF4-FFF2-40B4-BE49-F238E27FC236}">
                <a16:creationId xmlns:a16="http://schemas.microsoft.com/office/drawing/2014/main" id="{838B40CB-5167-4E25-8710-28CFA8ABD8B1}"/>
              </a:ext>
            </a:extLst>
          </p:cNvPr>
          <p:cNvCxnSpPr>
            <a:cxnSpLocks/>
          </p:cNvCxnSpPr>
          <p:nvPr/>
        </p:nvCxnSpPr>
        <p:spPr>
          <a:xfrm>
            <a:off x="8987757" y="3357448"/>
            <a:ext cx="0" cy="364786"/>
          </a:xfrm>
          <a:prstGeom prst="straightConnector1">
            <a:avLst/>
          </a:prstGeom>
          <a:ln w="57150">
            <a:solidFill>
              <a:srgbClr val="3B6A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CuadroTexto 9">
            <a:extLst>
              <a:ext uri="{FF2B5EF4-FFF2-40B4-BE49-F238E27FC236}">
                <a16:creationId xmlns:a16="http://schemas.microsoft.com/office/drawing/2014/main" id="{D1677C1F-31C2-4BEE-A8E8-1C86BEE89553}"/>
              </a:ext>
            </a:extLst>
          </p:cNvPr>
          <p:cNvSpPr txBox="1"/>
          <p:nvPr/>
        </p:nvSpPr>
        <p:spPr>
          <a:xfrm>
            <a:off x="6029325" y="5913231"/>
            <a:ext cx="2483373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900" b="1" i="1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(en millones de euros)</a:t>
            </a:r>
          </a:p>
        </p:txBody>
      </p:sp>
    </p:spTree>
    <p:extLst>
      <p:ext uri="{BB962C8B-B14F-4D97-AF65-F5344CB8AC3E}">
        <p14:creationId xmlns:p14="http://schemas.microsoft.com/office/powerpoint/2010/main" val="281017192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7C8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ángulo 21">
            <a:extLst>
              <a:ext uri="{FF2B5EF4-FFF2-40B4-BE49-F238E27FC236}">
                <a16:creationId xmlns:a16="http://schemas.microsoft.com/office/drawing/2014/main" id="{3A153BBE-109D-49C1-B73F-D3AF68303151}"/>
              </a:ext>
            </a:extLst>
          </p:cNvPr>
          <p:cNvSpPr/>
          <p:nvPr/>
        </p:nvSpPr>
        <p:spPr>
          <a:xfrm>
            <a:off x="0" y="-13677"/>
            <a:ext cx="9906000" cy="1989677"/>
          </a:xfrm>
          <a:prstGeom prst="rect">
            <a:avLst/>
          </a:prstGeom>
          <a:solidFill>
            <a:srgbClr val="003DF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" name="CuadroTexto 5"/>
          <p:cNvSpPr txBox="1">
            <a:spLocks noGrp="1"/>
          </p:cNvSpPr>
          <p:nvPr>
            <p:ph type="ctrTitle"/>
          </p:nvPr>
        </p:nvSpPr>
        <p:spPr>
          <a:xfrm>
            <a:off x="0" y="449099"/>
            <a:ext cx="7200000" cy="3139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1600" b="1" dirty="0">
                <a:solidFill>
                  <a:schemeClr val="bg1"/>
                </a:solidFill>
                <a:latin typeface="Lato" pitchFamily="34" charset="0"/>
              </a:rPr>
              <a:t>PROYECTO DE PRESUPUESTOS 2021</a:t>
            </a:r>
          </a:p>
        </p:txBody>
      </p:sp>
      <p:sp>
        <p:nvSpPr>
          <p:cNvPr id="7" name="CuadroTexto 5"/>
          <p:cNvSpPr txBox="1">
            <a:spLocks/>
          </p:cNvSpPr>
          <p:nvPr/>
        </p:nvSpPr>
        <p:spPr>
          <a:xfrm>
            <a:off x="0" y="819635"/>
            <a:ext cx="7200000" cy="424732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b">
            <a:sp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827088" eaLnBrk="0" fontAlgn="base" hangingPunct="0">
              <a:spcAft>
                <a:spcPct val="0"/>
              </a:spcAft>
            </a:pPr>
            <a:r>
              <a:rPr lang="es-ES" altLang="es-ES" sz="2400" b="1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VICEALCALDÍA</a:t>
            </a:r>
          </a:p>
        </p:txBody>
      </p:sp>
      <p:sp>
        <p:nvSpPr>
          <p:cNvPr id="13" name="Rectángulo: esquinas redondeadas 12">
            <a:extLst>
              <a:ext uri="{FF2B5EF4-FFF2-40B4-BE49-F238E27FC236}">
                <a16:creationId xmlns:a16="http://schemas.microsoft.com/office/drawing/2014/main" id="{93B085C5-E63D-423B-B0AF-94261A050FBB}"/>
              </a:ext>
            </a:extLst>
          </p:cNvPr>
          <p:cNvSpPr/>
          <p:nvPr/>
        </p:nvSpPr>
        <p:spPr>
          <a:xfrm>
            <a:off x="13446" y="1214656"/>
            <a:ext cx="7199999" cy="424732"/>
          </a:xfrm>
          <a:prstGeom prst="roundRect">
            <a:avLst/>
          </a:prstGeom>
          <a:noFill/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000" b="1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795 trabajadores</a:t>
            </a:r>
          </a:p>
        </p:txBody>
      </p:sp>
      <p:sp>
        <p:nvSpPr>
          <p:cNvPr id="14" name="Rectángulo: esquinas redondeadas 13">
            <a:extLst>
              <a:ext uri="{FF2B5EF4-FFF2-40B4-BE49-F238E27FC236}">
                <a16:creationId xmlns:a16="http://schemas.microsoft.com/office/drawing/2014/main" id="{07A88C88-EEEC-49A0-B5C9-9EF89D2265FF}"/>
              </a:ext>
            </a:extLst>
          </p:cNvPr>
          <p:cNvSpPr/>
          <p:nvPr/>
        </p:nvSpPr>
        <p:spPr>
          <a:xfrm>
            <a:off x="6461067" y="5137455"/>
            <a:ext cx="2134427" cy="1047382"/>
          </a:xfrm>
          <a:prstGeom prst="roundRect">
            <a:avLst/>
          </a:prstGeom>
          <a:noFill/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b="1" dirty="0">
              <a:solidFill>
                <a:schemeClr val="tx1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algn="ctr"/>
            <a:endParaRPr lang="es-ES" b="1" dirty="0">
              <a:solidFill>
                <a:schemeClr val="tx1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algn="ctr"/>
            <a:endParaRPr lang="es-ES" sz="1600" dirty="0">
              <a:solidFill>
                <a:schemeClr val="tx1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27" name="Rectángulo 26">
            <a:extLst>
              <a:ext uri="{FF2B5EF4-FFF2-40B4-BE49-F238E27FC236}">
                <a16:creationId xmlns:a16="http://schemas.microsoft.com/office/drawing/2014/main" id="{46837A19-7224-458A-A026-9A8D8E186592}"/>
              </a:ext>
            </a:extLst>
          </p:cNvPr>
          <p:cNvSpPr/>
          <p:nvPr/>
        </p:nvSpPr>
        <p:spPr>
          <a:xfrm>
            <a:off x="0" y="6196139"/>
            <a:ext cx="9906000" cy="674473"/>
          </a:xfrm>
          <a:prstGeom prst="rect">
            <a:avLst/>
          </a:prstGeom>
          <a:solidFill>
            <a:srgbClr val="003DF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28" name="Imagen 27" descr="Texto&#10;&#10;Descripción generada automáticamente">
            <a:extLst>
              <a:ext uri="{FF2B5EF4-FFF2-40B4-BE49-F238E27FC236}">
                <a16:creationId xmlns:a16="http://schemas.microsoft.com/office/drawing/2014/main" id="{7FCB3C35-03B5-4A42-BF2C-387A9C2A238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2864" y="6136950"/>
            <a:ext cx="3280273" cy="791500"/>
          </a:xfrm>
          <a:prstGeom prst="rect">
            <a:avLst/>
          </a:prstGeom>
        </p:spPr>
      </p:pic>
      <p:sp>
        <p:nvSpPr>
          <p:cNvPr id="23" name="Rectángulo 22">
            <a:extLst>
              <a:ext uri="{FF2B5EF4-FFF2-40B4-BE49-F238E27FC236}">
                <a16:creationId xmlns:a16="http://schemas.microsoft.com/office/drawing/2014/main" id="{A8AFA423-C4C1-4A1B-BC92-76B997E00400}"/>
              </a:ext>
            </a:extLst>
          </p:cNvPr>
          <p:cNvSpPr/>
          <p:nvPr/>
        </p:nvSpPr>
        <p:spPr>
          <a:xfrm>
            <a:off x="414" y="6060334"/>
            <a:ext cx="9924636" cy="1309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6" name="Rectángulo 25">
            <a:extLst>
              <a:ext uri="{FF2B5EF4-FFF2-40B4-BE49-F238E27FC236}">
                <a16:creationId xmlns:a16="http://schemas.microsoft.com/office/drawing/2014/main" id="{054CAE51-EA9E-43AD-A5CF-1F85C77C1320}"/>
              </a:ext>
            </a:extLst>
          </p:cNvPr>
          <p:cNvSpPr/>
          <p:nvPr/>
        </p:nvSpPr>
        <p:spPr>
          <a:xfrm>
            <a:off x="-9111" y="1971695"/>
            <a:ext cx="9924636" cy="1309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4" name="CuadroTexto 23">
            <a:extLst>
              <a:ext uri="{FF2B5EF4-FFF2-40B4-BE49-F238E27FC236}">
                <a16:creationId xmlns:a16="http://schemas.microsoft.com/office/drawing/2014/main" id="{F556229B-B34E-48E7-B687-2801D3244A78}"/>
              </a:ext>
            </a:extLst>
          </p:cNvPr>
          <p:cNvSpPr txBox="1"/>
          <p:nvPr/>
        </p:nvSpPr>
        <p:spPr>
          <a:xfrm>
            <a:off x="744316" y="4212244"/>
            <a:ext cx="2709241" cy="17235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b="1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65 M€ *</a:t>
            </a:r>
          </a:p>
          <a:p>
            <a:pPr algn="ctr"/>
            <a:r>
              <a:rPr lang="es-ES" sz="1600" b="1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COHESIÓN Y REEQUILIBRIO TERRITORIAL</a:t>
            </a:r>
          </a:p>
          <a:p>
            <a:pPr algn="ctr"/>
            <a:r>
              <a:rPr lang="es-ES" b="1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(+38%)</a:t>
            </a:r>
          </a:p>
          <a:p>
            <a:pPr algn="ctr"/>
            <a:r>
              <a:rPr lang="es-ES" sz="1600" b="1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s-ES" sz="1300" b="1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*</a:t>
            </a:r>
            <a:r>
              <a:rPr lang="es-ES" sz="1300" b="1" i="1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Distribuido entre Áreas y Distritos</a:t>
            </a:r>
            <a:endParaRPr lang="es-ES" sz="1300" b="1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25" name="CuadroTexto 24">
            <a:extLst>
              <a:ext uri="{FF2B5EF4-FFF2-40B4-BE49-F238E27FC236}">
                <a16:creationId xmlns:a16="http://schemas.microsoft.com/office/drawing/2014/main" id="{866396A0-0CC6-47F8-8F0F-6C184BBF974E}"/>
              </a:ext>
            </a:extLst>
          </p:cNvPr>
          <p:cNvSpPr txBox="1"/>
          <p:nvPr/>
        </p:nvSpPr>
        <p:spPr>
          <a:xfrm>
            <a:off x="3597230" y="4261217"/>
            <a:ext cx="270924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b="1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12 M€</a:t>
            </a:r>
          </a:p>
          <a:p>
            <a:pPr algn="ctr"/>
            <a:r>
              <a:rPr lang="es-ES" sz="1600" b="1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INTERNACIONALIZACIÓN Y COOPERACIÓN</a:t>
            </a:r>
          </a:p>
        </p:txBody>
      </p:sp>
      <p:sp>
        <p:nvSpPr>
          <p:cNvPr id="29" name="CuadroTexto 28">
            <a:extLst>
              <a:ext uri="{FF2B5EF4-FFF2-40B4-BE49-F238E27FC236}">
                <a16:creationId xmlns:a16="http://schemas.microsoft.com/office/drawing/2014/main" id="{A21099C1-9DC8-490A-8DAF-3F7E321908C9}"/>
              </a:ext>
            </a:extLst>
          </p:cNvPr>
          <p:cNvSpPr txBox="1"/>
          <p:nvPr/>
        </p:nvSpPr>
        <p:spPr>
          <a:xfrm>
            <a:off x="6748412" y="4242167"/>
            <a:ext cx="234880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b="1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44 M€</a:t>
            </a:r>
          </a:p>
          <a:p>
            <a:pPr algn="ctr"/>
            <a:r>
              <a:rPr lang="es-ES" sz="1600" b="1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ATENCIÓN AL CIUDADANO</a:t>
            </a:r>
          </a:p>
        </p:txBody>
      </p:sp>
      <p:pic>
        <p:nvPicPr>
          <p:cNvPr id="30" name="Imagen 29" descr="Imagen que contiene señal, reloj&#10;&#10;Descripción generada automáticamente">
            <a:extLst>
              <a:ext uri="{FF2B5EF4-FFF2-40B4-BE49-F238E27FC236}">
                <a16:creationId xmlns:a16="http://schemas.microsoft.com/office/drawing/2014/main" id="{36328683-5D98-46A0-9B3E-2685FD7E316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7086" y="2713434"/>
            <a:ext cx="1424669" cy="1424669"/>
          </a:xfrm>
          <a:prstGeom prst="rect">
            <a:avLst/>
          </a:prstGeom>
        </p:spPr>
      </p:pic>
      <p:pic>
        <p:nvPicPr>
          <p:cNvPr id="33" name="Imagen 32" descr="Icono&#10;&#10;Descripción generada automáticamente">
            <a:extLst>
              <a:ext uri="{FF2B5EF4-FFF2-40B4-BE49-F238E27FC236}">
                <a16:creationId xmlns:a16="http://schemas.microsoft.com/office/drawing/2014/main" id="{7D1474EF-AF3C-446B-98DF-FDEDB5FD76D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2820" y="2684859"/>
            <a:ext cx="1448693" cy="1448693"/>
          </a:xfrm>
          <a:prstGeom prst="rect">
            <a:avLst/>
          </a:prstGeom>
        </p:spPr>
      </p:pic>
      <p:sp>
        <p:nvSpPr>
          <p:cNvPr id="42" name="Elipse 41">
            <a:extLst>
              <a:ext uri="{FF2B5EF4-FFF2-40B4-BE49-F238E27FC236}">
                <a16:creationId xmlns:a16="http://schemas.microsoft.com/office/drawing/2014/main" id="{0EBFE35A-5709-4A82-A481-3A7E35640C73}"/>
              </a:ext>
            </a:extLst>
          </p:cNvPr>
          <p:cNvSpPr/>
          <p:nvPr/>
        </p:nvSpPr>
        <p:spPr>
          <a:xfrm>
            <a:off x="7510915" y="116823"/>
            <a:ext cx="1875844" cy="1737870"/>
          </a:xfrm>
          <a:prstGeom prst="ellipse">
            <a:avLst/>
          </a:prstGeom>
          <a:solidFill>
            <a:schemeClr val="bg1"/>
          </a:solidFill>
          <a:ln w="57150" cap="rnd">
            <a:solidFill>
              <a:srgbClr val="003DF6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36000" tIns="36000" rIns="36000" bIns="36000" rtlCol="0" anchor="ctr"/>
          <a:lstStyle/>
          <a:p>
            <a:pPr algn="ctr"/>
            <a:r>
              <a:rPr lang="es-ES" b="1" dirty="0">
                <a:solidFill>
                  <a:srgbClr val="003DF6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Total</a:t>
            </a:r>
          </a:p>
          <a:p>
            <a:pPr algn="ctr"/>
            <a:r>
              <a:rPr lang="es-ES" sz="2400" b="1" dirty="0">
                <a:solidFill>
                  <a:srgbClr val="003DF6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107,53 M€</a:t>
            </a:r>
            <a:r>
              <a:rPr lang="es-ES" b="1" dirty="0">
                <a:solidFill>
                  <a:srgbClr val="003DF6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</a:p>
          <a:p>
            <a:pPr algn="ctr"/>
            <a:r>
              <a:rPr lang="es-ES" dirty="0">
                <a:solidFill>
                  <a:srgbClr val="003DF6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+9 M€ </a:t>
            </a:r>
          </a:p>
          <a:p>
            <a:pPr algn="ctr"/>
            <a:r>
              <a:rPr lang="es-ES" dirty="0">
                <a:solidFill>
                  <a:srgbClr val="003DF6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+9,2%</a:t>
            </a:r>
            <a:endParaRPr lang="es-ES" dirty="0">
              <a:solidFill>
                <a:srgbClr val="003DF6"/>
              </a:solidFill>
            </a:endParaRPr>
          </a:p>
        </p:txBody>
      </p:sp>
      <p:pic>
        <p:nvPicPr>
          <p:cNvPr id="3" name="Imagen 2" descr="Icono&#10;&#10;Descripción generada automáticamente">
            <a:extLst>
              <a:ext uri="{FF2B5EF4-FFF2-40B4-BE49-F238E27FC236}">
                <a16:creationId xmlns:a16="http://schemas.microsoft.com/office/drawing/2014/main" id="{DB98CABA-E4E7-419A-B2AB-B306F417071E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9187" y="2607381"/>
            <a:ext cx="1565325" cy="1565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7107664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5553</TotalTime>
  <Words>1019</Words>
  <Application>Microsoft Office PowerPoint</Application>
  <PresentationFormat>A4 (210 x 297 mm)</PresentationFormat>
  <Paragraphs>259</Paragraphs>
  <Slides>20</Slides>
  <Notes>0</Notes>
  <HiddenSlides>0</HiddenSlides>
  <MMClips>0</MMClips>
  <ScaleCrop>false</ScaleCrop>
  <HeadingPairs>
    <vt:vector size="8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Servidores OLE incrustados</vt:lpstr>
      </vt:variant>
      <vt:variant>
        <vt:i4>1</vt:i4>
      </vt:variant>
      <vt:variant>
        <vt:lpstr>Títulos de diapositiva</vt:lpstr>
      </vt:variant>
      <vt:variant>
        <vt:i4>20</vt:i4>
      </vt:variant>
    </vt:vector>
  </HeadingPairs>
  <TitlesOfParts>
    <vt:vector size="28" baseType="lpstr">
      <vt:lpstr>Agency FB</vt:lpstr>
      <vt:lpstr>Aharoni</vt:lpstr>
      <vt:lpstr>Arial</vt:lpstr>
      <vt:lpstr>Calibri</vt:lpstr>
      <vt:lpstr>Calibri Light</vt:lpstr>
      <vt:lpstr>Lato</vt:lpstr>
      <vt:lpstr>Tema de Office</vt:lpstr>
      <vt:lpstr>Worksheet</vt:lpstr>
      <vt:lpstr>Presentación de PowerPoint</vt:lpstr>
      <vt:lpstr>PROYECTO DE PRESUPUESTOS 2021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PROYECTO DE PRESUPUESTOS 2021</vt:lpstr>
      <vt:lpstr>PROYECTO DE PRESUPUESTOS 2021</vt:lpstr>
      <vt:lpstr>PROYECTO DE PRESUPUESTOS 2021</vt:lpstr>
      <vt:lpstr>PROYECTO DE PRESUPUESTOS 2021</vt:lpstr>
      <vt:lpstr>PROYECTO DE PRESUPUESTOS 2021</vt:lpstr>
      <vt:lpstr>PROYECTO DE PRESUPUESTOS 2021</vt:lpstr>
      <vt:lpstr>PROYECTO DE PRESUPUESTOS 2021</vt:lpstr>
      <vt:lpstr>PROYECTO DE PRESUPUESTOS 2021</vt:lpstr>
      <vt:lpstr>PROYECTO DE PRESUPUESTOS 2021</vt:lpstr>
      <vt:lpstr>PROYECTO DE PRESUPUESTOS 2021</vt:lpstr>
      <vt:lpstr>Presentación de PowerPoint</vt:lpstr>
      <vt:lpstr>Presentación de PowerPoint</vt:lpstr>
    </vt:vector>
  </TitlesOfParts>
  <Company>INFORMATICA AYUNTAMIENTO MADRID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Eva Sanchez Garcia</dc:creator>
  <cp:lastModifiedBy>Sanchez Garcia, Eva</cp:lastModifiedBy>
  <cp:revision>406</cp:revision>
  <cp:lastPrinted>2020-11-13T17:49:18Z</cp:lastPrinted>
  <dcterms:created xsi:type="dcterms:W3CDTF">2020-07-06T09:29:11Z</dcterms:created>
  <dcterms:modified xsi:type="dcterms:W3CDTF">2020-11-13T18:00:56Z</dcterms:modified>
</cp:coreProperties>
</file>